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888" r:id="rId5"/>
  </p:sldMasterIdLst>
  <p:notesMasterIdLst>
    <p:notesMasterId r:id="rId38"/>
  </p:notesMasterIdLst>
  <p:handoutMasterIdLst>
    <p:handoutMasterId r:id="rId39"/>
  </p:handoutMasterIdLst>
  <p:sldIdLst>
    <p:sldId id="1102" r:id="rId6"/>
    <p:sldId id="860" r:id="rId7"/>
    <p:sldId id="889" r:id="rId8"/>
    <p:sldId id="943" r:id="rId9"/>
    <p:sldId id="1103" r:id="rId10"/>
    <p:sldId id="948" r:id="rId11"/>
    <p:sldId id="949" r:id="rId12"/>
    <p:sldId id="950" r:id="rId13"/>
    <p:sldId id="953" r:id="rId14"/>
    <p:sldId id="994" r:id="rId15"/>
    <p:sldId id="958" r:id="rId16"/>
    <p:sldId id="872" r:id="rId17"/>
    <p:sldId id="873" r:id="rId18"/>
    <p:sldId id="874" r:id="rId19"/>
    <p:sldId id="875" r:id="rId20"/>
    <p:sldId id="876" r:id="rId21"/>
    <p:sldId id="877" r:id="rId22"/>
    <p:sldId id="933" r:id="rId23"/>
    <p:sldId id="959" r:id="rId24"/>
    <p:sldId id="1082" r:id="rId25"/>
    <p:sldId id="879" r:id="rId26"/>
    <p:sldId id="880" r:id="rId27"/>
    <p:sldId id="882" r:id="rId28"/>
    <p:sldId id="1104" r:id="rId29"/>
    <p:sldId id="1105" r:id="rId30"/>
    <p:sldId id="1307" r:id="rId31"/>
    <p:sldId id="868" r:id="rId32"/>
    <p:sldId id="990" r:id="rId33"/>
    <p:sldId id="270" r:id="rId34"/>
    <p:sldId id="1305" r:id="rId35"/>
    <p:sldId id="1306" r:id="rId36"/>
    <p:sldId id="699" r:id="rId37"/>
  </p:sldIdLst>
  <p:sldSz cx="9144000" cy="6858000" type="screen4x3"/>
  <p:notesSz cx="9236075" cy="6950075"/>
  <p:defaultTextStyle>
    <a:defPPr>
      <a:defRPr lang="en-US"/>
    </a:defPPr>
    <a:lvl1pPr algn="l" rtl="0" eaLnBrk="0" fontAlgn="base" hangingPunct="0">
      <a:spcBef>
        <a:spcPct val="0"/>
      </a:spcBef>
      <a:spcAft>
        <a:spcPct val="0"/>
      </a:spcAft>
      <a:defRPr kern="1200">
        <a:solidFill>
          <a:schemeClr val="tx1"/>
        </a:solidFill>
        <a:latin typeface="Jester" pitchFamily="2" charset="0"/>
        <a:ea typeface="+mn-ea"/>
        <a:cs typeface="+mn-cs"/>
      </a:defRPr>
    </a:lvl1pPr>
    <a:lvl2pPr marL="457200" algn="l" rtl="0" eaLnBrk="0" fontAlgn="base" hangingPunct="0">
      <a:spcBef>
        <a:spcPct val="0"/>
      </a:spcBef>
      <a:spcAft>
        <a:spcPct val="0"/>
      </a:spcAft>
      <a:defRPr kern="1200">
        <a:solidFill>
          <a:schemeClr val="tx1"/>
        </a:solidFill>
        <a:latin typeface="Jester" pitchFamily="2" charset="0"/>
        <a:ea typeface="+mn-ea"/>
        <a:cs typeface="+mn-cs"/>
      </a:defRPr>
    </a:lvl2pPr>
    <a:lvl3pPr marL="914400" algn="l" rtl="0" eaLnBrk="0" fontAlgn="base" hangingPunct="0">
      <a:spcBef>
        <a:spcPct val="0"/>
      </a:spcBef>
      <a:spcAft>
        <a:spcPct val="0"/>
      </a:spcAft>
      <a:defRPr kern="1200">
        <a:solidFill>
          <a:schemeClr val="tx1"/>
        </a:solidFill>
        <a:latin typeface="Jester" pitchFamily="2" charset="0"/>
        <a:ea typeface="+mn-ea"/>
        <a:cs typeface="+mn-cs"/>
      </a:defRPr>
    </a:lvl3pPr>
    <a:lvl4pPr marL="1371600" algn="l" rtl="0" eaLnBrk="0" fontAlgn="base" hangingPunct="0">
      <a:spcBef>
        <a:spcPct val="0"/>
      </a:spcBef>
      <a:spcAft>
        <a:spcPct val="0"/>
      </a:spcAft>
      <a:defRPr kern="1200">
        <a:solidFill>
          <a:schemeClr val="tx1"/>
        </a:solidFill>
        <a:latin typeface="Jester" pitchFamily="2" charset="0"/>
        <a:ea typeface="+mn-ea"/>
        <a:cs typeface="+mn-cs"/>
      </a:defRPr>
    </a:lvl4pPr>
    <a:lvl5pPr marL="1828800" algn="l" rtl="0" eaLnBrk="0" fontAlgn="base" hangingPunct="0">
      <a:spcBef>
        <a:spcPct val="0"/>
      </a:spcBef>
      <a:spcAft>
        <a:spcPct val="0"/>
      </a:spcAft>
      <a:defRPr kern="1200">
        <a:solidFill>
          <a:schemeClr val="tx1"/>
        </a:solidFill>
        <a:latin typeface="Jester" pitchFamily="2" charset="0"/>
        <a:ea typeface="+mn-ea"/>
        <a:cs typeface="+mn-cs"/>
      </a:defRPr>
    </a:lvl5pPr>
    <a:lvl6pPr marL="2286000" algn="l" defTabSz="914400" rtl="0" eaLnBrk="1" latinLnBrk="0" hangingPunct="1">
      <a:defRPr kern="1200">
        <a:solidFill>
          <a:schemeClr val="tx1"/>
        </a:solidFill>
        <a:latin typeface="Jester" pitchFamily="2" charset="0"/>
        <a:ea typeface="+mn-ea"/>
        <a:cs typeface="+mn-cs"/>
      </a:defRPr>
    </a:lvl6pPr>
    <a:lvl7pPr marL="2743200" algn="l" defTabSz="914400" rtl="0" eaLnBrk="1" latinLnBrk="0" hangingPunct="1">
      <a:defRPr kern="1200">
        <a:solidFill>
          <a:schemeClr val="tx1"/>
        </a:solidFill>
        <a:latin typeface="Jester" pitchFamily="2" charset="0"/>
        <a:ea typeface="+mn-ea"/>
        <a:cs typeface="+mn-cs"/>
      </a:defRPr>
    </a:lvl7pPr>
    <a:lvl8pPr marL="3200400" algn="l" defTabSz="914400" rtl="0" eaLnBrk="1" latinLnBrk="0" hangingPunct="1">
      <a:defRPr kern="1200">
        <a:solidFill>
          <a:schemeClr val="tx1"/>
        </a:solidFill>
        <a:latin typeface="Jester" pitchFamily="2" charset="0"/>
        <a:ea typeface="+mn-ea"/>
        <a:cs typeface="+mn-cs"/>
      </a:defRPr>
    </a:lvl8pPr>
    <a:lvl9pPr marL="3657600" algn="l" defTabSz="914400" rtl="0" eaLnBrk="1" latinLnBrk="0" hangingPunct="1">
      <a:defRPr kern="1200">
        <a:solidFill>
          <a:schemeClr val="tx1"/>
        </a:solidFill>
        <a:latin typeface="Jester"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741"/>
    <a:srgbClr val="C89800"/>
    <a:srgbClr val="FC6C00"/>
    <a:srgbClr val="4DBFB5"/>
    <a:srgbClr val="5DE2D5"/>
    <a:srgbClr val="0898FF"/>
    <a:srgbClr val="AAF065"/>
    <a:srgbClr val="FFA303"/>
    <a:srgbClr val="F38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E7231-B261-48B1-8FA7-288E6D1646FC}" v="24" dt="2025-10-29T19:32:21.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6" autoAdjust="0"/>
    <p:restoredTop sz="52731" autoAdjust="0"/>
  </p:normalViewPr>
  <p:slideViewPr>
    <p:cSldViewPr>
      <p:cViewPr varScale="1">
        <p:scale>
          <a:sx n="50" d="100"/>
          <a:sy n="50" d="100"/>
        </p:scale>
        <p:origin x="4748"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80"/>
    </p:cViewPr>
  </p:sorterViewPr>
  <p:notesViewPr>
    <p:cSldViewPr>
      <p:cViewPr varScale="1">
        <p:scale>
          <a:sx n="56" d="100"/>
          <a:sy n="56" d="100"/>
        </p:scale>
        <p:origin x="1615"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need, Christopher (Chris)" userId="cd062fd8-87fc-4910-9caa-5f22d7f3b9d2" providerId="ADAL" clId="{552A1C63-3EE6-4709-94C8-0174E528A9BC}"/>
    <pc:docChg chg="undo custSel addSld delSld modSld sldOrd modMainMaster">
      <pc:chgData name="Sneed, Christopher (Chris)" userId="cd062fd8-87fc-4910-9caa-5f22d7f3b9d2" providerId="ADAL" clId="{552A1C63-3EE6-4709-94C8-0174E528A9BC}" dt="2025-11-03T18:49:55.371" v="910" actId="6549"/>
      <pc:docMkLst>
        <pc:docMk/>
      </pc:docMkLst>
      <pc:sldChg chg="modSp add mod modTransition">
        <pc:chgData name="Sneed, Christopher (Chris)" userId="cd062fd8-87fc-4910-9caa-5f22d7f3b9d2" providerId="ADAL" clId="{552A1C63-3EE6-4709-94C8-0174E528A9BC}" dt="2025-10-29T19:32:21.352" v="886"/>
        <pc:sldMkLst>
          <pc:docMk/>
          <pc:sldMk cId="0" sldId="270"/>
        </pc:sldMkLst>
        <pc:spChg chg="mod">
          <ac:chgData name="Sneed, Christopher (Chris)" userId="cd062fd8-87fc-4910-9caa-5f22d7f3b9d2" providerId="ADAL" clId="{552A1C63-3EE6-4709-94C8-0174E528A9BC}" dt="2025-10-28T18:00:32.782" v="369" actId="1076"/>
          <ac:spMkLst>
            <pc:docMk/>
            <pc:sldMk cId="0" sldId="270"/>
            <ac:spMk id="19458" creationId="{3D1A0307-1041-48B2-8AAD-A4A74990B791}"/>
          </ac:spMkLst>
        </pc:spChg>
        <pc:spChg chg="mod">
          <ac:chgData name="Sneed, Christopher (Chris)" userId="cd062fd8-87fc-4910-9caa-5f22d7f3b9d2" providerId="ADAL" clId="{552A1C63-3EE6-4709-94C8-0174E528A9BC}" dt="2025-10-28T18:04:51.327" v="476" actId="1076"/>
          <ac:spMkLst>
            <pc:docMk/>
            <pc:sldMk cId="0" sldId="270"/>
            <ac:spMk id="19459" creationId="{E54F033F-C811-4258-AAD4-19A40ABCFFC3}"/>
          </ac:spMkLst>
        </pc:spChg>
      </pc:sldChg>
      <pc:sldChg chg="modSp mod modTransition">
        <pc:chgData name="Sneed, Christopher (Chris)" userId="cd062fd8-87fc-4910-9caa-5f22d7f3b9d2" providerId="ADAL" clId="{552A1C63-3EE6-4709-94C8-0174E528A9BC}" dt="2025-10-29T19:32:21.352" v="886"/>
        <pc:sldMkLst>
          <pc:docMk/>
          <pc:sldMk cId="0" sldId="699"/>
        </pc:sldMkLst>
        <pc:spChg chg="mod">
          <ac:chgData name="Sneed, Christopher (Chris)" userId="cd062fd8-87fc-4910-9caa-5f22d7f3b9d2" providerId="ADAL" clId="{552A1C63-3EE6-4709-94C8-0174E528A9BC}" dt="2025-10-27T18:22:55.256" v="31" actId="20577"/>
          <ac:spMkLst>
            <pc:docMk/>
            <pc:sldMk cId="0" sldId="699"/>
            <ac:spMk id="7" creationId="{B6C72393-33E4-5245-9A24-C9A9791A761A}"/>
          </ac:spMkLst>
        </pc:spChg>
      </pc:sldChg>
      <pc:sldChg chg="modTransition">
        <pc:chgData name="Sneed, Christopher (Chris)" userId="cd062fd8-87fc-4910-9caa-5f22d7f3b9d2" providerId="ADAL" clId="{552A1C63-3EE6-4709-94C8-0174E528A9BC}" dt="2025-10-29T19:32:21.352" v="886"/>
        <pc:sldMkLst>
          <pc:docMk/>
          <pc:sldMk cId="0" sldId="860"/>
        </pc:sldMkLst>
      </pc:sldChg>
      <pc:sldChg chg="modTransition">
        <pc:chgData name="Sneed, Christopher (Chris)" userId="cd062fd8-87fc-4910-9caa-5f22d7f3b9d2" providerId="ADAL" clId="{552A1C63-3EE6-4709-94C8-0174E528A9BC}" dt="2025-10-29T19:32:21.352" v="886"/>
        <pc:sldMkLst>
          <pc:docMk/>
          <pc:sldMk cId="0" sldId="868"/>
        </pc:sldMkLst>
      </pc:sldChg>
      <pc:sldChg chg="modTransition">
        <pc:chgData name="Sneed, Christopher (Chris)" userId="cd062fd8-87fc-4910-9caa-5f22d7f3b9d2" providerId="ADAL" clId="{552A1C63-3EE6-4709-94C8-0174E528A9BC}" dt="2025-10-29T19:32:21.352" v="886"/>
        <pc:sldMkLst>
          <pc:docMk/>
          <pc:sldMk cId="0" sldId="872"/>
        </pc:sldMkLst>
      </pc:sldChg>
      <pc:sldChg chg="modTransition">
        <pc:chgData name="Sneed, Christopher (Chris)" userId="cd062fd8-87fc-4910-9caa-5f22d7f3b9d2" providerId="ADAL" clId="{552A1C63-3EE6-4709-94C8-0174E528A9BC}" dt="2025-10-29T19:32:21.352" v="886"/>
        <pc:sldMkLst>
          <pc:docMk/>
          <pc:sldMk cId="0" sldId="873"/>
        </pc:sldMkLst>
      </pc:sldChg>
      <pc:sldChg chg="modTransition">
        <pc:chgData name="Sneed, Christopher (Chris)" userId="cd062fd8-87fc-4910-9caa-5f22d7f3b9d2" providerId="ADAL" clId="{552A1C63-3EE6-4709-94C8-0174E528A9BC}" dt="2025-10-29T19:32:21.352" v="886"/>
        <pc:sldMkLst>
          <pc:docMk/>
          <pc:sldMk cId="0" sldId="874"/>
        </pc:sldMkLst>
      </pc:sldChg>
      <pc:sldChg chg="modTransition">
        <pc:chgData name="Sneed, Christopher (Chris)" userId="cd062fd8-87fc-4910-9caa-5f22d7f3b9d2" providerId="ADAL" clId="{552A1C63-3EE6-4709-94C8-0174E528A9BC}" dt="2025-10-29T19:32:21.352" v="886"/>
        <pc:sldMkLst>
          <pc:docMk/>
          <pc:sldMk cId="0" sldId="875"/>
        </pc:sldMkLst>
      </pc:sldChg>
      <pc:sldChg chg="modTransition modNotesTx">
        <pc:chgData name="Sneed, Christopher (Chris)" userId="cd062fd8-87fc-4910-9caa-5f22d7f3b9d2" providerId="ADAL" clId="{552A1C63-3EE6-4709-94C8-0174E528A9BC}" dt="2025-11-03T18:49:21.006" v="895" actId="6549"/>
        <pc:sldMkLst>
          <pc:docMk/>
          <pc:sldMk cId="0" sldId="876"/>
        </pc:sldMkLst>
      </pc:sldChg>
      <pc:sldChg chg="modTransition">
        <pc:chgData name="Sneed, Christopher (Chris)" userId="cd062fd8-87fc-4910-9caa-5f22d7f3b9d2" providerId="ADAL" clId="{552A1C63-3EE6-4709-94C8-0174E528A9BC}" dt="2025-10-29T19:32:21.352" v="886"/>
        <pc:sldMkLst>
          <pc:docMk/>
          <pc:sldMk cId="0" sldId="877"/>
        </pc:sldMkLst>
      </pc:sldChg>
      <pc:sldChg chg="modTransition modNotesTx">
        <pc:chgData name="Sneed, Christopher (Chris)" userId="cd062fd8-87fc-4910-9caa-5f22d7f3b9d2" providerId="ADAL" clId="{552A1C63-3EE6-4709-94C8-0174E528A9BC}" dt="2025-11-03T18:49:42.374" v="908" actId="6549"/>
        <pc:sldMkLst>
          <pc:docMk/>
          <pc:sldMk cId="0" sldId="879"/>
        </pc:sldMkLst>
      </pc:sldChg>
      <pc:sldChg chg="modTransition">
        <pc:chgData name="Sneed, Christopher (Chris)" userId="cd062fd8-87fc-4910-9caa-5f22d7f3b9d2" providerId="ADAL" clId="{552A1C63-3EE6-4709-94C8-0174E528A9BC}" dt="2025-10-29T19:32:21.352" v="886"/>
        <pc:sldMkLst>
          <pc:docMk/>
          <pc:sldMk cId="0" sldId="880"/>
        </pc:sldMkLst>
      </pc:sldChg>
      <pc:sldChg chg="modTransition modNotesTx">
        <pc:chgData name="Sneed, Christopher (Chris)" userId="cd062fd8-87fc-4910-9caa-5f22d7f3b9d2" providerId="ADAL" clId="{552A1C63-3EE6-4709-94C8-0174E528A9BC}" dt="2025-11-03T18:49:46.617" v="909" actId="6549"/>
        <pc:sldMkLst>
          <pc:docMk/>
          <pc:sldMk cId="0" sldId="882"/>
        </pc:sldMkLst>
      </pc:sldChg>
      <pc:sldChg chg="modTransition">
        <pc:chgData name="Sneed, Christopher (Chris)" userId="cd062fd8-87fc-4910-9caa-5f22d7f3b9d2" providerId="ADAL" clId="{552A1C63-3EE6-4709-94C8-0174E528A9BC}" dt="2025-10-29T19:32:21.352" v="886"/>
        <pc:sldMkLst>
          <pc:docMk/>
          <pc:sldMk cId="0" sldId="889"/>
        </pc:sldMkLst>
      </pc:sldChg>
      <pc:sldChg chg="modTransition">
        <pc:chgData name="Sneed, Christopher (Chris)" userId="cd062fd8-87fc-4910-9caa-5f22d7f3b9d2" providerId="ADAL" clId="{552A1C63-3EE6-4709-94C8-0174E528A9BC}" dt="2025-10-29T19:32:21.352" v="886"/>
        <pc:sldMkLst>
          <pc:docMk/>
          <pc:sldMk cId="0" sldId="933"/>
        </pc:sldMkLst>
      </pc:sldChg>
      <pc:sldChg chg="modTransition modNotesTx">
        <pc:chgData name="Sneed, Christopher (Chris)" userId="cd062fd8-87fc-4910-9caa-5f22d7f3b9d2" providerId="ADAL" clId="{552A1C63-3EE6-4709-94C8-0174E528A9BC}" dt="2025-11-03T18:48:47.469" v="888" actId="6549"/>
        <pc:sldMkLst>
          <pc:docMk/>
          <pc:sldMk cId="0" sldId="943"/>
        </pc:sldMkLst>
      </pc:sldChg>
      <pc:sldChg chg="modSp del mod modTransition">
        <pc:chgData name="Sneed, Christopher (Chris)" userId="cd062fd8-87fc-4910-9caa-5f22d7f3b9d2" providerId="ADAL" clId="{552A1C63-3EE6-4709-94C8-0174E528A9BC}" dt="2025-10-29T19:33:20.780" v="887" actId="47"/>
        <pc:sldMkLst>
          <pc:docMk/>
          <pc:sldMk cId="0" sldId="946"/>
        </pc:sldMkLst>
      </pc:sldChg>
      <pc:sldChg chg="modTransition modNotesTx">
        <pc:chgData name="Sneed, Christopher (Chris)" userId="cd062fd8-87fc-4910-9caa-5f22d7f3b9d2" providerId="ADAL" clId="{552A1C63-3EE6-4709-94C8-0174E528A9BC}" dt="2025-11-03T18:48:54.431" v="890" actId="6549"/>
        <pc:sldMkLst>
          <pc:docMk/>
          <pc:sldMk cId="0" sldId="948"/>
        </pc:sldMkLst>
      </pc:sldChg>
      <pc:sldChg chg="modTransition modNotesTx">
        <pc:chgData name="Sneed, Christopher (Chris)" userId="cd062fd8-87fc-4910-9caa-5f22d7f3b9d2" providerId="ADAL" clId="{552A1C63-3EE6-4709-94C8-0174E528A9BC}" dt="2025-11-03T18:48:59.104" v="891" actId="6549"/>
        <pc:sldMkLst>
          <pc:docMk/>
          <pc:sldMk cId="0" sldId="949"/>
        </pc:sldMkLst>
      </pc:sldChg>
      <pc:sldChg chg="modTransition modNotesTx">
        <pc:chgData name="Sneed, Christopher (Chris)" userId="cd062fd8-87fc-4910-9caa-5f22d7f3b9d2" providerId="ADAL" clId="{552A1C63-3EE6-4709-94C8-0174E528A9BC}" dt="2025-11-03T18:49:02.733" v="892" actId="6549"/>
        <pc:sldMkLst>
          <pc:docMk/>
          <pc:sldMk cId="0" sldId="950"/>
        </pc:sldMkLst>
      </pc:sldChg>
      <pc:sldChg chg="modTransition modNotesTx">
        <pc:chgData name="Sneed, Christopher (Chris)" userId="cd062fd8-87fc-4910-9caa-5f22d7f3b9d2" providerId="ADAL" clId="{552A1C63-3EE6-4709-94C8-0174E528A9BC}" dt="2025-11-03T18:49:05.455" v="893" actId="6549"/>
        <pc:sldMkLst>
          <pc:docMk/>
          <pc:sldMk cId="0" sldId="953"/>
        </pc:sldMkLst>
      </pc:sldChg>
      <pc:sldChg chg="modTransition modNotesTx">
        <pc:chgData name="Sneed, Christopher (Chris)" userId="cd062fd8-87fc-4910-9caa-5f22d7f3b9d2" providerId="ADAL" clId="{552A1C63-3EE6-4709-94C8-0174E528A9BC}" dt="2025-11-03T18:49:12.038" v="894" actId="6549"/>
        <pc:sldMkLst>
          <pc:docMk/>
          <pc:sldMk cId="0" sldId="958"/>
        </pc:sldMkLst>
      </pc:sldChg>
      <pc:sldChg chg="modTransition">
        <pc:chgData name="Sneed, Christopher (Chris)" userId="cd062fd8-87fc-4910-9caa-5f22d7f3b9d2" providerId="ADAL" clId="{552A1C63-3EE6-4709-94C8-0174E528A9BC}" dt="2025-10-29T19:32:21.352" v="886"/>
        <pc:sldMkLst>
          <pc:docMk/>
          <pc:sldMk cId="0" sldId="959"/>
        </pc:sldMkLst>
      </pc:sldChg>
      <pc:sldChg chg="modTransition modNotesTx">
        <pc:chgData name="Sneed, Christopher (Chris)" userId="cd062fd8-87fc-4910-9caa-5f22d7f3b9d2" providerId="ADAL" clId="{552A1C63-3EE6-4709-94C8-0174E528A9BC}" dt="2025-11-03T18:49:55.371" v="910" actId="6549"/>
        <pc:sldMkLst>
          <pc:docMk/>
          <pc:sldMk cId="0" sldId="990"/>
        </pc:sldMkLst>
      </pc:sldChg>
      <pc:sldChg chg="modTransition">
        <pc:chgData name="Sneed, Christopher (Chris)" userId="cd062fd8-87fc-4910-9caa-5f22d7f3b9d2" providerId="ADAL" clId="{552A1C63-3EE6-4709-94C8-0174E528A9BC}" dt="2025-10-29T19:32:21.352" v="886"/>
        <pc:sldMkLst>
          <pc:docMk/>
          <pc:sldMk cId="0" sldId="994"/>
        </pc:sldMkLst>
      </pc:sldChg>
      <pc:sldChg chg="modSp mod modTransition modNotesTx">
        <pc:chgData name="Sneed, Christopher (Chris)" userId="cd062fd8-87fc-4910-9caa-5f22d7f3b9d2" providerId="ADAL" clId="{552A1C63-3EE6-4709-94C8-0174E528A9BC}" dt="2025-11-03T18:49:36.770" v="907" actId="20577"/>
        <pc:sldMkLst>
          <pc:docMk/>
          <pc:sldMk cId="0" sldId="1082"/>
        </pc:sldMkLst>
        <pc:spChg chg="mod">
          <ac:chgData name="Sneed, Christopher (Chris)" userId="cd062fd8-87fc-4910-9caa-5f22d7f3b9d2" providerId="ADAL" clId="{552A1C63-3EE6-4709-94C8-0174E528A9BC}" dt="2025-11-03T18:49:36.770" v="907" actId="20577"/>
          <ac:spMkLst>
            <pc:docMk/>
            <pc:sldMk cId="0" sldId="1082"/>
            <ac:spMk id="150530" creationId="{73932DD1-EC32-3743-B212-EBCF81C8AB98}"/>
          </ac:spMkLst>
        </pc:spChg>
      </pc:sldChg>
      <pc:sldChg chg="addSp delSp modSp mod modTransition">
        <pc:chgData name="Sneed, Christopher (Chris)" userId="cd062fd8-87fc-4910-9caa-5f22d7f3b9d2" providerId="ADAL" clId="{552A1C63-3EE6-4709-94C8-0174E528A9BC}" dt="2025-10-29T19:32:21.352" v="886"/>
        <pc:sldMkLst>
          <pc:docMk/>
          <pc:sldMk cId="1124778235" sldId="1102"/>
        </pc:sldMkLst>
        <pc:spChg chg="mod">
          <ac:chgData name="Sneed, Christopher (Chris)" userId="cd062fd8-87fc-4910-9caa-5f22d7f3b9d2" providerId="ADAL" clId="{552A1C63-3EE6-4709-94C8-0174E528A9BC}" dt="2025-10-27T18:28:43.011" v="84" actId="1076"/>
          <ac:spMkLst>
            <pc:docMk/>
            <pc:sldMk cId="1124778235" sldId="1102"/>
            <ac:spMk id="2" creationId="{D097A430-3114-2F48-9D54-F144DD15F80F}"/>
          </ac:spMkLst>
        </pc:spChg>
        <pc:picChg chg="mod">
          <ac:chgData name="Sneed, Christopher (Chris)" userId="cd062fd8-87fc-4910-9caa-5f22d7f3b9d2" providerId="ADAL" clId="{552A1C63-3EE6-4709-94C8-0174E528A9BC}" dt="2025-10-27T18:28:47.789" v="86" actId="14100"/>
          <ac:picMkLst>
            <pc:docMk/>
            <pc:sldMk cId="1124778235" sldId="1102"/>
            <ac:picMk id="5" creationId="{756D38B7-5745-CE45-8705-5B6B98040084}"/>
          </ac:picMkLst>
        </pc:picChg>
        <pc:picChg chg="add mod">
          <ac:chgData name="Sneed, Christopher (Chris)" userId="cd062fd8-87fc-4910-9caa-5f22d7f3b9d2" providerId="ADAL" clId="{552A1C63-3EE6-4709-94C8-0174E528A9BC}" dt="2025-10-29T19:32:02.552" v="884" actId="1076"/>
          <ac:picMkLst>
            <pc:docMk/>
            <pc:sldMk cId="1124778235" sldId="1102"/>
            <ac:picMk id="10" creationId="{4B6AC3A4-073C-88C9-8E7E-0E1475FEFD9E}"/>
          </ac:picMkLst>
        </pc:picChg>
      </pc:sldChg>
      <pc:sldChg chg="modTransition modNotesTx">
        <pc:chgData name="Sneed, Christopher (Chris)" userId="cd062fd8-87fc-4910-9caa-5f22d7f3b9d2" providerId="ADAL" clId="{552A1C63-3EE6-4709-94C8-0174E528A9BC}" dt="2025-11-03T18:48:51.133" v="889" actId="6549"/>
        <pc:sldMkLst>
          <pc:docMk/>
          <pc:sldMk cId="1685178469" sldId="1103"/>
        </pc:sldMkLst>
      </pc:sldChg>
      <pc:sldChg chg="addSp delSp modSp new mod modTransition modAnim">
        <pc:chgData name="Sneed, Christopher (Chris)" userId="cd062fd8-87fc-4910-9caa-5f22d7f3b9d2" providerId="ADAL" clId="{552A1C63-3EE6-4709-94C8-0174E528A9BC}" dt="2025-10-29T19:32:21.352" v="886"/>
        <pc:sldMkLst>
          <pc:docMk/>
          <pc:sldMk cId="1037316346" sldId="1104"/>
        </pc:sldMkLst>
        <pc:graphicFrameChg chg="add mod modGraphic">
          <ac:chgData name="Sneed, Christopher (Chris)" userId="cd062fd8-87fc-4910-9caa-5f22d7f3b9d2" providerId="ADAL" clId="{552A1C63-3EE6-4709-94C8-0174E528A9BC}" dt="2025-10-28T18:11:38.429" v="856" actId="1076"/>
          <ac:graphicFrameMkLst>
            <pc:docMk/>
            <pc:sldMk cId="1037316346" sldId="1104"/>
            <ac:graphicFrameMk id="6" creationId="{A9EAB987-C31A-6073-1732-9920EB802BB7}"/>
          </ac:graphicFrameMkLst>
        </pc:graphicFrameChg>
        <pc:picChg chg="add mod">
          <ac:chgData name="Sneed, Christopher (Chris)" userId="cd062fd8-87fc-4910-9caa-5f22d7f3b9d2" providerId="ADAL" clId="{552A1C63-3EE6-4709-94C8-0174E528A9BC}" dt="2025-10-28T18:05:57.454" v="484" actId="1076"/>
          <ac:picMkLst>
            <pc:docMk/>
            <pc:sldMk cId="1037316346" sldId="1104"/>
            <ac:picMk id="4" creationId="{FB56A2C8-8BE1-0AF7-1A12-4BD2B4797F89}"/>
          </ac:picMkLst>
        </pc:picChg>
      </pc:sldChg>
      <pc:sldChg chg="add del">
        <pc:chgData name="Sneed, Christopher (Chris)" userId="cd062fd8-87fc-4910-9caa-5f22d7f3b9d2" providerId="ADAL" clId="{552A1C63-3EE6-4709-94C8-0174E528A9BC}" dt="2025-10-27T18:22:17.320" v="25" actId="47"/>
        <pc:sldMkLst>
          <pc:docMk/>
          <pc:sldMk cId="1514794931" sldId="1104"/>
        </pc:sldMkLst>
      </pc:sldChg>
      <pc:sldChg chg="delSp modSp new mod modTransition">
        <pc:chgData name="Sneed, Christopher (Chris)" userId="cd062fd8-87fc-4910-9caa-5f22d7f3b9d2" providerId="ADAL" clId="{552A1C63-3EE6-4709-94C8-0174E528A9BC}" dt="2025-10-29T19:32:21.352" v="886"/>
        <pc:sldMkLst>
          <pc:docMk/>
          <pc:sldMk cId="2824827088" sldId="1105"/>
        </pc:sldMkLst>
        <pc:spChg chg="mod">
          <ac:chgData name="Sneed, Christopher (Chris)" userId="cd062fd8-87fc-4910-9caa-5f22d7f3b9d2" providerId="ADAL" clId="{552A1C63-3EE6-4709-94C8-0174E528A9BC}" dt="2025-10-28T18:00:16.953" v="366" actId="255"/>
          <ac:spMkLst>
            <pc:docMk/>
            <pc:sldMk cId="2824827088" sldId="1105"/>
            <ac:spMk id="2" creationId="{A6DF7F96-FD90-1426-91D2-402CD558C5C0}"/>
          </ac:spMkLst>
        </pc:spChg>
      </pc:sldChg>
      <pc:sldChg chg="new del">
        <pc:chgData name="Sneed, Christopher (Chris)" userId="cd062fd8-87fc-4910-9caa-5f22d7f3b9d2" providerId="ADAL" clId="{552A1C63-3EE6-4709-94C8-0174E528A9BC}" dt="2025-10-28T17:54:16" v="166" actId="47"/>
        <pc:sldMkLst>
          <pc:docMk/>
          <pc:sldMk cId="4139067904" sldId="1106"/>
        </pc:sldMkLst>
      </pc:sldChg>
      <pc:sldChg chg="addSp delSp del mod">
        <pc:chgData name="Sneed, Christopher (Chris)" userId="cd062fd8-87fc-4910-9caa-5f22d7f3b9d2" providerId="ADAL" clId="{552A1C63-3EE6-4709-94C8-0174E528A9BC}" dt="2025-10-27T18:22:35.593" v="27" actId="47"/>
        <pc:sldMkLst>
          <pc:docMk/>
          <pc:sldMk cId="2447026460" sldId="1120"/>
        </pc:sldMkLst>
      </pc:sldChg>
      <pc:sldChg chg="modSp add mod modTransition">
        <pc:chgData name="Sneed, Christopher (Chris)" userId="cd062fd8-87fc-4910-9caa-5f22d7f3b9d2" providerId="ADAL" clId="{552A1C63-3EE6-4709-94C8-0174E528A9BC}" dt="2025-10-29T19:32:21.352" v="886"/>
        <pc:sldMkLst>
          <pc:docMk/>
          <pc:sldMk cId="2025819975" sldId="1305"/>
        </pc:sldMkLst>
        <pc:spChg chg="mod">
          <ac:chgData name="Sneed, Christopher (Chris)" userId="cd062fd8-87fc-4910-9caa-5f22d7f3b9d2" providerId="ADAL" clId="{552A1C63-3EE6-4709-94C8-0174E528A9BC}" dt="2025-10-28T18:01:40.222" v="404" actId="20577"/>
          <ac:spMkLst>
            <pc:docMk/>
            <pc:sldMk cId="2025819975" sldId="1305"/>
            <ac:spMk id="19458" creationId="{3D1A0307-1041-48B2-8AAD-A4A74990B791}"/>
          </ac:spMkLst>
        </pc:spChg>
        <pc:spChg chg="mod">
          <ac:chgData name="Sneed, Christopher (Chris)" userId="cd062fd8-87fc-4910-9caa-5f22d7f3b9d2" providerId="ADAL" clId="{552A1C63-3EE6-4709-94C8-0174E528A9BC}" dt="2025-10-28T18:05:18.632" v="481" actId="1076"/>
          <ac:spMkLst>
            <pc:docMk/>
            <pc:sldMk cId="2025819975" sldId="1305"/>
            <ac:spMk id="19459" creationId="{E54F033F-C811-4258-AAD4-19A40ABCFFC3}"/>
          </ac:spMkLst>
        </pc:spChg>
      </pc:sldChg>
      <pc:sldChg chg="modSp add mod modTransition">
        <pc:chgData name="Sneed, Christopher (Chris)" userId="cd062fd8-87fc-4910-9caa-5f22d7f3b9d2" providerId="ADAL" clId="{552A1C63-3EE6-4709-94C8-0174E528A9BC}" dt="2025-10-29T19:32:21.352" v="886"/>
        <pc:sldMkLst>
          <pc:docMk/>
          <pc:sldMk cId="2792582551" sldId="1306"/>
        </pc:sldMkLst>
        <pc:spChg chg="mod">
          <ac:chgData name="Sneed, Christopher (Chris)" userId="cd062fd8-87fc-4910-9caa-5f22d7f3b9d2" providerId="ADAL" clId="{552A1C63-3EE6-4709-94C8-0174E528A9BC}" dt="2025-10-28T18:05:36.802" v="482" actId="255"/>
          <ac:spMkLst>
            <pc:docMk/>
            <pc:sldMk cId="2792582551" sldId="1306"/>
            <ac:spMk id="19458" creationId="{3D1A0307-1041-48B2-8AAD-A4A74990B791}"/>
          </ac:spMkLst>
        </pc:spChg>
        <pc:spChg chg="mod">
          <ac:chgData name="Sneed, Christopher (Chris)" userId="cd062fd8-87fc-4910-9caa-5f22d7f3b9d2" providerId="ADAL" clId="{552A1C63-3EE6-4709-94C8-0174E528A9BC}" dt="2025-10-28T18:05:42.002" v="483" actId="255"/>
          <ac:spMkLst>
            <pc:docMk/>
            <pc:sldMk cId="2792582551" sldId="1306"/>
            <ac:spMk id="19459" creationId="{E54F033F-C811-4258-AAD4-19A40ABCFFC3}"/>
          </ac:spMkLst>
        </pc:spChg>
      </pc:sldChg>
      <pc:sldChg chg="addSp delSp modSp new mod modTransition">
        <pc:chgData name="Sneed, Christopher (Chris)" userId="cd062fd8-87fc-4910-9caa-5f22d7f3b9d2" providerId="ADAL" clId="{552A1C63-3EE6-4709-94C8-0174E528A9BC}" dt="2025-10-29T19:32:21.352" v="886"/>
        <pc:sldMkLst>
          <pc:docMk/>
          <pc:sldMk cId="24036997" sldId="1307"/>
        </pc:sldMkLst>
        <pc:picChg chg="add mod">
          <ac:chgData name="Sneed, Christopher (Chris)" userId="cd062fd8-87fc-4910-9caa-5f22d7f3b9d2" providerId="ADAL" clId="{552A1C63-3EE6-4709-94C8-0174E528A9BC}" dt="2025-10-28T18:17:06.053" v="867" actId="1076"/>
          <ac:picMkLst>
            <pc:docMk/>
            <pc:sldMk cId="24036997" sldId="1307"/>
            <ac:picMk id="7" creationId="{A4E1C164-48FE-A3A2-CF15-0181F947F4EF}"/>
          </ac:picMkLst>
        </pc:picChg>
      </pc:sldChg>
      <pc:sldChg chg="addSp delSp modSp add del mod ord">
        <pc:chgData name="Sneed, Christopher (Chris)" userId="cd062fd8-87fc-4910-9caa-5f22d7f3b9d2" providerId="ADAL" clId="{552A1C63-3EE6-4709-94C8-0174E528A9BC}" dt="2025-10-28T17:59:23.903" v="335" actId="47"/>
        <pc:sldMkLst>
          <pc:docMk/>
          <pc:sldMk cId="3014343155" sldId="1310"/>
        </pc:sldMkLst>
      </pc:sldChg>
      <pc:sldChg chg="modSp add del mod">
        <pc:chgData name="Sneed, Christopher (Chris)" userId="cd062fd8-87fc-4910-9caa-5f22d7f3b9d2" providerId="ADAL" clId="{552A1C63-3EE6-4709-94C8-0174E528A9BC}" dt="2025-10-28T17:59:31.309" v="336" actId="47"/>
        <pc:sldMkLst>
          <pc:docMk/>
          <pc:sldMk cId="356453876" sldId="1311"/>
        </pc:sldMkLst>
      </pc:sldChg>
      <pc:sldMasterChg chg="modTransition modSldLayout">
        <pc:chgData name="Sneed, Christopher (Chris)" userId="cd062fd8-87fc-4910-9caa-5f22d7f3b9d2" providerId="ADAL" clId="{552A1C63-3EE6-4709-94C8-0174E528A9BC}" dt="2025-10-29T19:32:21.352" v="886"/>
        <pc:sldMasterMkLst>
          <pc:docMk/>
          <pc:sldMasterMk cId="0" sldId="2147483709"/>
        </pc:sldMasterMkLst>
        <pc:sldLayoutChg chg="modTransition">
          <pc:chgData name="Sneed, Christopher (Chris)" userId="cd062fd8-87fc-4910-9caa-5f22d7f3b9d2" providerId="ADAL" clId="{552A1C63-3EE6-4709-94C8-0174E528A9BC}" dt="2025-10-29T19:32:21.352" v="886"/>
          <pc:sldLayoutMkLst>
            <pc:docMk/>
            <pc:sldMasterMk cId="0" sldId="2147483709"/>
            <pc:sldLayoutMk cId="532824125" sldId="2147487335"/>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1941853635" sldId="2147487336"/>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4086641753" sldId="2147487337"/>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1625173835" sldId="2147487338"/>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398298080" sldId="2147487339"/>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2319368849" sldId="2147487340"/>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3229152315" sldId="2147487341"/>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1858563362" sldId="2147487342"/>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2745499373" sldId="2147487343"/>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1099029197" sldId="2147487344"/>
          </pc:sldLayoutMkLst>
        </pc:sldLayoutChg>
        <pc:sldLayoutChg chg="modTransition">
          <pc:chgData name="Sneed, Christopher (Chris)" userId="cd062fd8-87fc-4910-9caa-5f22d7f3b9d2" providerId="ADAL" clId="{552A1C63-3EE6-4709-94C8-0174E528A9BC}" dt="2025-10-29T19:32:21.352" v="886"/>
          <pc:sldLayoutMkLst>
            <pc:docMk/>
            <pc:sldMasterMk cId="0" sldId="2147483709"/>
            <pc:sldLayoutMk cId="3778778100" sldId="2147487345"/>
          </pc:sldLayoutMkLst>
        </pc:sldLayoutChg>
      </pc:sldMasterChg>
      <pc:sldMasterChg chg="modTransition modSldLayout">
        <pc:chgData name="Sneed, Christopher (Chris)" userId="cd062fd8-87fc-4910-9caa-5f22d7f3b9d2" providerId="ADAL" clId="{552A1C63-3EE6-4709-94C8-0174E528A9BC}" dt="2025-10-29T19:32:21.352" v="886"/>
        <pc:sldMasterMkLst>
          <pc:docMk/>
          <pc:sldMasterMk cId="0" sldId="2147483888"/>
        </pc:sldMasterMkLst>
        <pc:sldLayoutChg chg="modTransition">
          <pc:chgData name="Sneed, Christopher (Chris)" userId="cd062fd8-87fc-4910-9caa-5f22d7f3b9d2" providerId="ADAL" clId="{552A1C63-3EE6-4709-94C8-0174E528A9BC}" dt="2025-10-29T19:32:21.352" v="886"/>
          <pc:sldLayoutMkLst>
            <pc:docMk/>
            <pc:sldMasterMk cId="0" sldId="2147483888"/>
            <pc:sldLayoutMk cId="3766966683" sldId="2147487324"/>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109626428" sldId="2147487325"/>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163181731" sldId="2147487326"/>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2628729710" sldId="2147487327"/>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1906724631" sldId="2147487328"/>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3556822445" sldId="2147487329"/>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1171886595" sldId="2147487330"/>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2191188957" sldId="2147487331"/>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770704163" sldId="2147487332"/>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3929272431" sldId="2147487333"/>
          </pc:sldLayoutMkLst>
        </pc:sldLayoutChg>
        <pc:sldLayoutChg chg="modTransition">
          <pc:chgData name="Sneed, Christopher (Chris)" userId="cd062fd8-87fc-4910-9caa-5f22d7f3b9d2" providerId="ADAL" clId="{552A1C63-3EE6-4709-94C8-0174E528A9BC}" dt="2025-10-29T19:32:21.352" v="886"/>
          <pc:sldLayoutMkLst>
            <pc:docMk/>
            <pc:sldMasterMk cId="0" sldId="2147483888"/>
            <pc:sldLayoutMk cId="3537345786" sldId="214748733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996636475556972"/>
          <c:y val="0.19726370671931515"/>
          <c:w val="0.62006727048886057"/>
          <c:h val="0.60547258656136971"/>
        </c:manualLayout>
      </c:layout>
      <c:pie3DChart>
        <c:varyColors val="1"/>
        <c:ser>
          <c:idx val="0"/>
          <c:order val="0"/>
          <c:tx>
            <c:strRef>
              <c:f>Sheet1!$B$1</c:f>
              <c:strCache>
                <c:ptCount val="1"/>
                <c:pt idx="0">
                  <c:v>Sales</c:v>
                </c:pt>
              </c:strCache>
            </c:strRef>
          </c:tx>
          <c:spPr>
            <a:ln w="12700">
              <a:noFill/>
            </a:ln>
          </c:spPr>
          <c:dPt>
            <c:idx val="0"/>
            <c:bubble3D val="0"/>
            <c:spPr>
              <a:solidFill>
                <a:srgbClr val="92D050"/>
              </a:solidFill>
              <a:ln w="12700">
                <a:noFill/>
              </a:ln>
              <a:effectLst/>
              <a:sp3d/>
            </c:spPr>
            <c:extLst>
              <c:ext xmlns:c16="http://schemas.microsoft.com/office/drawing/2014/chart" uri="{C3380CC4-5D6E-409C-BE32-E72D297353CC}">
                <c16:uniqueId val="{00000003-D096-2740-9B2E-919DE6959EAD}"/>
              </c:ext>
            </c:extLst>
          </c:dPt>
          <c:dPt>
            <c:idx val="1"/>
            <c:bubble3D val="0"/>
            <c:spPr>
              <a:solidFill>
                <a:schemeClr val="accent2">
                  <a:lumMod val="40000"/>
                  <a:lumOff val="60000"/>
                </a:schemeClr>
              </a:solidFill>
              <a:ln w="12700">
                <a:noFill/>
              </a:ln>
              <a:effectLst/>
              <a:sp3d/>
            </c:spPr>
            <c:extLst>
              <c:ext xmlns:c16="http://schemas.microsoft.com/office/drawing/2014/chart" uri="{C3380CC4-5D6E-409C-BE32-E72D297353CC}">
                <c16:uniqueId val="{00000004-D096-2740-9B2E-919DE6959EAD}"/>
              </c:ext>
            </c:extLst>
          </c:dPt>
          <c:dPt>
            <c:idx val="2"/>
            <c:bubble3D val="0"/>
            <c:spPr>
              <a:solidFill>
                <a:srgbClr val="FFFF00"/>
              </a:solidFill>
              <a:ln w="12700">
                <a:noFill/>
              </a:ln>
              <a:effectLst/>
              <a:sp3d/>
            </c:spPr>
            <c:extLst>
              <c:ext xmlns:c16="http://schemas.microsoft.com/office/drawing/2014/chart" uri="{C3380CC4-5D6E-409C-BE32-E72D297353CC}">
                <c16:uniqueId val="{00000006-D096-2740-9B2E-919DE6959EAD}"/>
              </c:ext>
            </c:extLst>
          </c:dPt>
          <c:dPt>
            <c:idx val="3"/>
            <c:bubble3D val="0"/>
            <c:spPr>
              <a:solidFill>
                <a:srgbClr val="00B0F0"/>
              </a:solidFill>
              <a:ln w="12700">
                <a:noFill/>
              </a:ln>
              <a:effectLst/>
              <a:sp3d/>
            </c:spPr>
            <c:extLst>
              <c:ext xmlns:c16="http://schemas.microsoft.com/office/drawing/2014/chart" uri="{C3380CC4-5D6E-409C-BE32-E72D297353CC}">
                <c16:uniqueId val="{00000005-D096-2740-9B2E-919DE6959EAD}"/>
              </c:ext>
            </c:extLst>
          </c:dPt>
          <c:dPt>
            <c:idx val="4"/>
            <c:bubble3D val="0"/>
            <c:spPr>
              <a:solidFill>
                <a:srgbClr val="F38741"/>
              </a:solidFill>
              <a:ln w="12700">
                <a:noFill/>
              </a:ln>
              <a:effectLst/>
              <a:sp3d/>
            </c:spPr>
            <c:extLst>
              <c:ext xmlns:c16="http://schemas.microsoft.com/office/drawing/2014/chart" uri="{C3380CC4-5D6E-409C-BE32-E72D297353CC}">
                <c16:uniqueId val="{00000002-D096-2740-9B2E-919DE6959EAD}"/>
              </c:ext>
            </c:extLst>
          </c:dPt>
          <c:dLbls>
            <c:dLbl>
              <c:idx val="0"/>
              <c:layout>
                <c:manualLayout>
                  <c:x val="1.3780155789001401E-2"/>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096-2740-9B2E-919DE6959EAD}"/>
                </c:ext>
              </c:extLst>
            </c:dLbl>
            <c:dLbl>
              <c:idx val="1"/>
              <c:layout>
                <c:manualLayout>
                  <c:x val="-1.8947714209876936E-2"/>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096-2740-9B2E-919DE6959EAD}"/>
                </c:ext>
              </c:extLst>
            </c:dLbl>
            <c:dLbl>
              <c:idx val="2"/>
              <c:layout>
                <c:manualLayout>
                  <c:x val="2.9282831051627978E-2"/>
                  <c:y val="-1.55496717121474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D096-2740-9B2E-919DE6959EAD}"/>
                </c:ext>
              </c:extLst>
            </c:dLbl>
            <c:dLbl>
              <c:idx val="3"/>
              <c:layout>
                <c:manualLayout>
                  <c:x val="-3.9617947893379031E-2"/>
                  <c:y val="-2.332450756822114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096-2740-9B2E-919DE6959EAD}"/>
                </c:ext>
              </c:extLst>
            </c:dLbl>
            <c:dLbl>
              <c:idx val="4"/>
              <c:layout>
                <c:manualLayout>
                  <c:x val="-3.2727869998878327E-2"/>
                  <c:y val="-2.073289561619657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096-2740-9B2E-919DE6959EAD}"/>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Payment History</c:v>
                </c:pt>
                <c:pt idx="1">
                  <c:v>Current Debt</c:v>
                </c:pt>
                <c:pt idx="2">
                  <c:v>Length of Credit History</c:v>
                </c:pt>
                <c:pt idx="3">
                  <c:v>New Credit</c:v>
                </c:pt>
                <c:pt idx="4">
                  <c:v>Types of Credit</c:v>
                </c:pt>
              </c:strCache>
            </c:strRef>
          </c:cat>
          <c:val>
            <c:numRef>
              <c:f>Sheet1!$B$2:$B$6</c:f>
              <c:numCache>
                <c:formatCode>General</c:formatCode>
                <c:ptCount val="5"/>
                <c:pt idx="0">
                  <c:v>35</c:v>
                </c:pt>
                <c:pt idx="1">
                  <c:v>30</c:v>
                </c:pt>
                <c:pt idx="2">
                  <c:v>15</c:v>
                </c:pt>
                <c:pt idx="3">
                  <c:v>10</c:v>
                </c:pt>
                <c:pt idx="4">
                  <c:v>10</c:v>
                </c:pt>
              </c:numCache>
            </c:numRef>
          </c:val>
          <c:extLst>
            <c:ext xmlns:c16="http://schemas.microsoft.com/office/drawing/2014/chart" uri="{C3380CC4-5D6E-409C-BE32-E72D297353CC}">
              <c16:uniqueId val="{00000000-D096-2740-9B2E-919DE6959EAD}"/>
            </c:ext>
          </c:extLst>
        </c:ser>
        <c:dLbls>
          <c:dLblPos val="outEnd"/>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baseline="0">
                <a:solidFill>
                  <a:schemeClr val="bg2">
                    <a:lumMod val="25000"/>
                  </a:schemeClr>
                </a:solidFill>
                <a:effectLst>
                  <a:outerShdw blurRad="50800" dist="38100" dir="2700000" algn="tl" rotWithShape="0">
                    <a:prstClr val="black">
                      <a:alpha val="40000"/>
                    </a:prstClr>
                  </a:outerShdw>
                </a:effectLst>
                <a:latin typeface="Arial Rounded MT Bold" panose="020F0704030504030204" pitchFamily="34" charset="77"/>
              </a:defRPr>
            </a:pPr>
            <a:r>
              <a:rPr lang="en-US" sz="2000" baseline="0" dirty="0">
                <a:solidFill>
                  <a:schemeClr val="bg2">
                    <a:lumMod val="25000"/>
                  </a:schemeClr>
                </a:solidFill>
                <a:effectLst>
                  <a:outerShdw blurRad="50800" dist="38100" dir="2700000" algn="tl" rotWithShape="0">
                    <a:prstClr val="black">
                      <a:alpha val="40000"/>
                    </a:prstClr>
                  </a:outerShdw>
                </a:effectLst>
                <a:latin typeface="Arial Rounded MT Bold" panose="020F0704030504030204" pitchFamily="34" charset="77"/>
              </a:rPr>
              <a:t>Monthly Payments* </a:t>
            </a:r>
            <a:br>
              <a:rPr lang="en-US" sz="2000" baseline="0" dirty="0">
                <a:solidFill>
                  <a:schemeClr val="bg2">
                    <a:lumMod val="25000"/>
                  </a:schemeClr>
                </a:solidFill>
                <a:effectLst>
                  <a:outerShdw blurRad="50800" dist="38100" dir="2700000" algn="tl" rotWithShape="0">
                    <a:prstClr val="black">
                      <a:alpha val="40000"/>
                    </a:prstClr>
                  </a:outerShdw>
                </a:effectLst>
                <a:latin typeface="Arial Rounded MT Bold" panose="020F0704030504030204" pitchFamily="34" charset="77"/>
              </a:rPr>
            </a:br>
            <a:r>
              <a:rPr lang="en-US" sz="2000" baseline="0" dirty="0">
                <a:solidFill>
                  <a:schemeClr val="bg2">
                    <a:lumMod val="25000"/>
                  </a:schemeClr>
                </a:solidFill>
                <a:effectLst>
                  <a:outerShdw blurRad="50800" dist="38100" dir="2700000" algn="tl" rotWithShape="0">
                    <a:prstClr val="black">
                      <a:alpha val="40000"/>
                    </a:prstClr>
                  </a:outerShdw>
                </a:effectLst>
                <a:latin typeface="Arial Rounded MT Bold" panose="020F0704030504030204" pitchFamily="34" charset="77"/>
              </a:rPr>
              <a:t>&lt; 10% </a:t>
            </a:r>
            <a:r>
              <a:rPr lang="en-US" sz="2000" baseline="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Monthly</a:t>
            </a:r>
            <a:r>
              <a:rPr lang="en-US" sz="2000" baseline="0" dirty="0">
                <a:solidFill>
                  <a:schemeClr val="bg2">
                    <a:lumMod val="25000"/>
                  </a:schemeClr>
                </a:solidFill>
                <a:effectLst>
                  <a:outerShdw blurRad="50800" dist="38100" dir="2700000" algn="tl" rotWithShape="0">
                    <a:prstClr val="black">
                      <a:alpha val="40000"/>
                    </a:prstClr>
                  </a:outerShdw>
                </a:effectLst>
                <a:latin typeface="Arial Rounded MT Bold" panose="020F0704030504030204" pitchFamily="34" charset="77"/>
              </a:rPr>
              <a:t> Net Income</a:t>
            </a:r>
          </a:p>
        </c:rich>
      </c:tx>
      <c:layout>
        <c:manualLayout>
          <c:xMode val="edge"/>
          <c:yMode val="edge"/>
          <c:x val="0.23206182899183744"/>
          <c:y val="5.6059499162340189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7.2842795530374163E-2"/>
          <c:y val="0.36169933382259417"/>
          <c:w val="0.86288414958988391"/>
          <c:h val="0.6206349745085461"/>
        </c:manualLayout>
      </c:layout>
      <c:pie3DChart>
        <c:varyColors val="1"/>
        <c:ser>
          <c:idx val="0"/>
          <c:order val="0"/>
          <c:explosion val="20"/>
          <c:dPt>
            <c:idx val="0"/>
            <c:bubble3D val="0"/>
            <c:spPr>
              <a:solidFill>
                <a:srgbClr val="2D2D8A">
                  <a:lumMod val="40000"/>
                  <a:lumOff val="60000"/>
                </a:srgbClr>
              </a:solidFill>
            </c:spPr>
            <c:extLst>
              <c:ext xmlns:c16="http://schemas.microsoft.com/office/drawing/2014/chart" uri="{C3380CC4-5D6E-409C-BE32-E72D297353CC}">
                <c16:uniqueId val="{00000001-E993-804F-BC61-98B09596AAA3}"/>
              </c:ext>
            </c:extLst>
          </c:dPt>
          <c:dPt>
            <c:idx val="1"/>
            <c:bubble3D val="0"/>
            <c:spPr>
              <a:solidFill>
                <a:srgbClr val="FFC000"/>
              </a:solidFill>
            </c:spPr>
            <c:extLst>
              <c:ext xmlns:c16="http://schemas.microsoft.com/office/drawing/2014/chart" uri="{C3380CC4-5D6E-409C-BE32-E72D297353CC}">
                <c16:uniqueId val="{00000003-E993-804F-BC61-98B09596AAA3}"/>
              </c:ext>
            </c:extLst>
          </c:dPt>
          <c:cat>
            <c:strRef>
              <c:f>Sheet1!$A$4:$A$5</c:f>
              <c:strCache>
                <c:ptCount val="2"/>
                <c:pt idx="0">
                  <c:v>Other Expenses</c:v>
                </c:pt>
                <c:pt idx="1">
                  <c:v>Monthly Debt Payments</c:v>
                </c:pt>
              </c:strCache>
            </c:strRef>
          </c:cat>
          <c:val>
            <c:numRef>
              <c:f>Sheet1!$B$4:$B$5</c:f>
              <c:numCache>
                <c:formatCode>General</c:formatCode>
                <c:ptCount val="2"/>
                <c:pt idx="0">
                  <c:v>90</c:v>
                </c:pt>
                <c:pt idx="1">
                  <c:v>10</c:v>
                </c:pt>
              </c:numCache>
            </c:numRef>
          </c:val>
          <c:extLst>
            <c:ext xmlns:c16="http://schemas.microsoft.com/office/drawing/2014/chart" uri="{C3380CC4-5D6E-409C-BE32-E72D297353CC}">
              <c16:uniqueId val="{00000004-E993-804F-BC61-98B09596AAA3}"/>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baseline="0">
                <a:solidFill>
                  <a:schemeClr val="bg2">
                    <a:lumMod val="25000"/>
                  </a:schemeClr>
                </a:solidFill>
                <a:latin typeface="Arial Rounded MT Bold" panose="020F0704030504030204" pitchFamily="34" charset="77"/>
              </a:defRPr>
            </a:pPr>
            <a:r>
              <a:rPr lang="en-US" sz="2000" baseline="0" dirty="0">
                <a:solidFill>
                  <a:schemeClr val="bg2">
                    <a:lumMod val="25000"/>
                  </a:schemeClr>
                </a:solidFill>
                <a:latin typeface="Arial Rounded MT Bold" panose="020F0704030504030204" pitchFamily="34" charset="77"/>
              </a:rPr>
              <a:t>Total Debt* </a:t>
            </a:r>
            <a:br>
              <a:rPr lang="en-US" sz="2000" baseline="0" dirty="0">
                <a:solidFill>
                  <a:schemeClr val="bg2">
                    <a:lumMod val="25000"/>
                  </a:schemeClr>
                </a:solidFill>
                <a:latin typeface="Arial Rounded MT Bold" panose="020F0704030504030204" pitchFamily="34" charset="77"/>
              </a:rPr>
            </a:br>
            <a:r>
              <a:rPr lang="en-US" sz="2000" baseline="0" dirty="0">
                <a:solidFill>
                  <a:schemeClr val="bg2">
                    <a:lumMod val="25000"/>
                  </a:schemeClr>
                </a:solidFill>
                <a:latin typeface="Arial Rounded MT Bold" panose="020F0704030504030204" pitchFamily="34" charset="77"/>
              </a:rPr>
              <a:t>&lt; 20% Total </a:t>
            </a:r>
            <a:r>
              <a:rPr lang="en-US" sz="2000" baseline="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Annual</a:t>
            </a:r>
            <a:r>
              <a:rPr lang="en-US" sz="2000" baseline="0" dirty="0">
                <a:solidFill>
                  <a:schemeClr val="bg2">
                    <a:lumMod val="25000"/>
                  </a:schemeClr>
                </a:solidFill>
                <a:latin typeface="Arial Rounded MT Bold" panose="020F0704030504030204" pitchFamily="34" charset="77"/>
              </a:rPr>
              <a:t> Net Income</a:t>
            </a:r>
          </a:p>
        </c:rich>
      </c:tx>
      <c:layout>
        <c:manualLayout>
          <c:xMode val="edge"/>
          <c:yMode val="edge"/>
          <c:x val="0.17299685620499874"/>
          <c:y val="5.1797900262467195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0"/>
            <c:bubble3D val="0"/>
            <c:explosion val="18"/>
            <c:spPr>
              <a:solidFill>
                <a:srgbClr val="F38741"/>
              </a:solidFill>
            </c:spPr>
            <c:extLst>
              <c:ext xmlns:c16="http://schemas.microsoft.com/office/drawing/2014/chart" uri="{C3380CC4-5D6E-409C-BE32-E72D297353CC}">
                <c16:uniqueId val="{00000001-1BB6-924D-B8B6-2746CD079B93}"/>
              </c:ext>
            </c:extLst>
          </c:dPt>
          <c:dPt>
            <c:idx val="1"/>
            <c:bubble3D val="0"/>
            <c:explosion val="0"/>
            <c:spPr>
              <a:solidFill>
                <a:srgbClr val="92D050"/>
              </a:solidFill>
            </c:spPr>
            <c:extLst>
              <c:ext xmlns:c16="http://schemas.microsoft.com/office/drawing/2014/chart" uri="{C3380CC4-5D6E-409C-BE32-E72D297353CC}">
                <c16:uniqueId val="{00000003-1BB6-924D-B8B6-2746CD079B93}"/>
              </c:ext>
            </c:extLst>
          </c:dPt>
          <c:cat>
            <c:strRef>
              <c:f>Sheet1!$A$1:$A$2</c:f>
              <c:strCache>
                <c:ptCount val="2"/>
                <c:pt idx="0">
                  <c:v>Other Expenses</c:v>
                </c:pt>
                <c:pt idx="1">
                  <c:v>Total Debt</c:v>
                </c:pt>
              </c:strCache>
            </c:strRef>
          </c:cat>
          <c:val>
            <c:numRef>
              <c:f>Sheet1!$B$1:$B$2</c:f>
              <c:numCache>
                <c:formatCode>General</c:formatCode>
                <c:ptCount val="2"/>
                <c:pt idx="0">
                  <c:v>80</c:v>
                </c:pt>
                <c:pt idx="1">
                  <c:v>20</c:v>
                </c:pt>
              </c:numCache>
            </c:numRef>
          </c:val>
          <c:extLst>
            <c:ext xmlns:c16="http://schemas.microsoft.com/office/drawing/2014/chart" uri="{C3380CC4-5D6E-409C-BE32-E72D297353CC}">
              <c16:uniqueId val="{00000004-1BB6-924D-B8B6-2746CD079B93}"/>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9F7405A8-508D-B348-8C2F-45719C7CD444}"/>
              </a:ext>
            </a:extLst>
          </p:cNvPr>
          <p:cNvSpPr>
            <a:spLocks noGrp="1" noChangeArrowheads="1"/>
          </p:cNvSpPr>
          <p:nvPr>
            <p:ph type="hdr" sz="quarter"/>
          </p:nvPr>
        </p:nvSpPr>
        <p:spPr bwMode="auto">
          <a:xfrm>
            <a:off x="0" y="0"/>
            <a:ext cx="4002019" cy="348818"/>
          </a:xfrm>
          <a:prstGeom prst="rect">
            <a:avLst/>
          </a:prstGeom>
          <a:noFill/>
          <a:ln w="9525">
            <a:noFill/>
            <a:miter lim="800000"/>
            <a:headEnd/>
            <a:tailEnd/>
          </a:ln>
          <a:effectLst/>
        </p:spPr>
        <p:txBody>
          <a:bodyPr vert="horz" wrap="square" lIns="92084" tIns="46042" rIns="92084" bIns="46042" numCol="1" anchor="t" anchorCtr="0" compatLnSpc="1">
            <a:prstTxWarp prst="textNoShape">
              <a:avLst/>
            </a:prstTxWarp>
          </a:bodyPr>
          <a:lstStyle>
            <a:lvl1pPr defTabSz="921530" eaLnBrk="1" hangingPunct="1">
              <a:defRPr sz="1200">
                <a:latin typeface="Arial" charset="0"/>
              </a:defRPr>
            </a:lvl1pPr>
          </a:lstStyle>
          <a:p>
            <a:pPr>
              <a:defRPr/>
            </a:pPr>
            <a:endParaRPr lang="en-US"/>
          </a:p>
        </p:txBody>
      </p:sp>
      <p:sp>
        <p:nvSpPr>
          <p:cNvPr id="214019" name="Rectangle 3">
            <a:extLst>
              <a:ext uri="{FF2B5EF4-FFF2-40B4-BE49-F238E27FC236}">
                <a16:creationId xmlns:a16="http://schemas.microsoft.com/office/drawing/2014/main" id="{A35A914B-AA74-8940-B892-42629210CE0E}"/>
              </a:ext>
            </a:extLst>
          </p:cNvPr>
          <p:cNvSpPr>
            <a:spLocks noGrp="1" noChangeArrowheads="1"/>
          </p:cNvSpPr>
          <p:nvPr>
            <p:ph type="dt" sz="quarter" idx="1"/>
          </p:nvPr>
        </p:nvSpPr>
        <p:spPr bwMode="auto">
          <a:xfrm>
            <a:off x="5231947" y="0"/>
            <a:ext cx="4002019" cy="348818"/>
          </a:xfrm>
          <a:prstGeom prst="rect">
            <a:avLst/>
          </a:prstGeom>
          <a:noFill/>
          <a:ln w="9525">
            <a:noFill/>
            <a:miter lim="800000"/>
            <a:headEnd/>
            <a:tailEnd/>
          </a:ln>
          <a:effectLst/>
        </p:spPr>
        <p:txBody>
          <a:bodyPr vert="horz" wrap="square" lIns="92084" tIns="46042" rIns="92084" bIns="46042" numCol="1" anchor="t" anchorCtr="0" compatLnSpc="1">
            <a:prstTxWarp prst="textNoShape">
              <a:avLst/>
            </a:prstTxWarp>
          </a:bodyPr>
          <a:lstStyle>
            <a:lvl1pPr algn="r" defTabSz="921530" eaLnBrk="1" hangingPunct="1">
              <a:defRPr sz="1200">
                <a:latin typeface="Arial" charset="0"/>
              </a:defRPr>
            </a:lvl1pPr>
          </a:lstStyle>
          <a:p>
            <a:pPr>
              <a:defRPr/>
            </a:pPr>
            <a:endParaRPr lang="en-US"/>
          </a:p>
        </p:txBody>
      </p:sp>
      <p:sp>
        <p:nvSpPr>
          <p:cNvPr id="214020" name="Rectangle 4">
            <a:extLst>
              <a:ext uri="{FF2B5EF4-FFF2-40B4-BE49-F238E27FC236}">
                <a16:creationId xmlns:a16="http://schemas.microsoft.com/office/drawing/2014/main" id="{B16AA48B-99FF-3046-B1F9-14ABA979BF9E}"/>
              </a:ext>
            </a:extLst>
          </p:cNvPr>
          <p:cNvSpPr>
            <a:spLocks noGrp="1" noChangeArrowheads="1"/>
          </p:cNvSpPr>
          <p:nvPr>
            <p:ph type="ftr" sz="quarter" idx="2"/>
          </p:nvPr>
        </p:nvSpPr>
        <p:spPr bwMode="auto">
          <a:xfrm>
            <a:off x="0" y="6600063"/>
            <a:ext cx="4002019" cy="348818"/>
          </a:xfrm>
          <a:prstGeom prst="rect">
            <a:avLst/>
          </a:prstGeom>
          <a:noFill/>
          <a:ln w="9525">
            <a:noFill/>
            <a:miter lim="800000"/>
            <a:headEnd/>
            <a:tailEnd/>
          </a:ln>
          <a:effectLst/>
        </p:spPr>
        <p:txBody>
          <a:bodyPr vert="horz" wrap="square" lIns="92084" tIns="46042" rIns="92084" bIns="46042" numCol="1" anchor="b" anchorCtr="0" compatLnSpc="1">
            <a:prstTxWarp prst="textNoShape">
              <a:avLst/>
            </a:prstTxWarp>
          </a:bodyPr>
          <a:lstStyle>
            <a:lvl1pPr defTabSz="921530" eaLnBrk="1" hangingPunct="1">
              <a:defRPr sz="1200">
                <a:latin typeface="Arial" charset="0"/>
              </a:defRPr>
            </a:lvl1pPr>
          </a:lstStyle>
          <a:p>
            <a:pPr>
              <a:defRPr/>
            </a:pPr>
            <a:endParaRPr lang="en-US"/>
          </a:p>
        </p:txBody>
      </p:sp>
      <p:sp>
        <p:nvSpPr>
          <p:cNvPr id="214021" name="Rectangle 5">
            <a:extLst>
              <a:ext uri="{FF2B5EF4-FFF2-40B4-BE49-F238E27FC236}">
                <a16:creationId xmlns:a16="http://schemas.microsoft.com/office/drawing/2014/main" id="{45A253B3-DDC6-8B41-B344-93CC0EDA4BAE}"/>
              </a:ext>
            </a:extLst>
          </p:cNvPr>
          <p:cNvSpPr>
            <a:spLocks noGrp="1" noChangeArrowheads="1"/>
          </p:cNvSpPr>
          <p:nvPr>
            <p:ph type="sldNum" sz="quarter" idx="3"/>
          </p:nvPr>
        </p:nvSpPr>
        <p:spPr bwMode="auto">
          <a:xfrm>
            <a:off x="5231947" y="6600063"/>
            <a:ext cx="4002019" cy="348818"/>
          </a:xfrm>
          <a:prstGeom prst="rect">
            <a:avLst/>
          </a:prstGeom>
          <a:noFill/>
          <a:ln w="9525">
            <a:noFill/>
            <a:miter lim="800000"/>
            <a:headEnd/>
            <a:tailEnd/>
          </a:ln>
          <a:effectLst/>
        </p:spPr>
        <p:txBody>
          <a:bodyPr vert="horz" wrap="square" lIns="92084" tIns="46042" rIns="92084" bIns="46042" numCol="1" anchor="b" anchorCtr="0" compatLnSpc="1">
            <a:prstTxWarp prst="textNoShape">
              <a:avLst/>
            </a:prstTxWarp>
          </a:bodyPr>
          <a:lstStyle>
            <a:lvl1pPr algn="r" defTabSz="921530" eaLnBrk="1" hangingPunct="1">
              <a:defRPr sz="1200">
                <a:latin typeface="Arial" panose="020B0604020202020204" pitchFamily="34" charset="0"/>
              </a:defRPr>
            </a:lvl1pPr>
          </a:lstStyle>
          <a:p>
            <a:pPr>
              <a:defRPr/>
            </a:pPr>
            <a:fld id="{5AF1F31A-0D40-EC42-9DC6-68B3746BAFE3}" type="slidenum">
              <a:rPr lang="en-US" altLang="en-US"/>
              <a:pPr>
                <a:defRPr/>
              </a:pPr>
              <a:t>‹#›</a:t>
            </a:fld>
            <a:endParaRPr lang="en-US" altLang="en-US"/>
          </a:p>
        </p:txBody>
      </p:sp>
    </p:spTree>
    <p:extLst>
      <p:ext uri="{BB962C8B-B14F-4D97-AF65-F5344CB8AC3E}">
        <p14:creationId xmlns:p14="http://schemas.microsoft.com/office/powerpoint/2010/main" val="2660586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F9161F7-6939-9049-BDA6-286DC2695BB6}"/>
              </a:ext>
            </a:extLst>
          </p:cNvPr>
          <p:cNvSpPr>
            <a:spLocks noGrp="1" noChangeArrowheads="1"/>
          </p:cNvSpPr>
          <p:nvPr>
            <p:ph type="hdr" sz="quarter"/>
          </p:nvPr>
        </p:nvSpPr>
        <p:spPr bwMode="auto">
          <a:xfrm>
            <a:off x="0" y="0"/>
            <a:ext cx="4002019" cy="348818"/>
          </a:xfrm>
          <a:prstGeom prst="rect">
            <a:avLst/>
          </a:prstGeom>
          <a:noFill/>
          <a:ln w="9525">
            <a:noFill/>
            <a:miter lim="800000"/>
            <a:headEnd/>
            <a:tailEnd/>
          </a:ln>
          <a:effectLst/>
        </p:spPr>
        <p:txBody>
          <a:bodyPr vert="horz" wrap="square" lIns="92084" tIns="46042" rIns="92084" bIns="46042" numCol="1" anchor="t" anchorCtr="0" compatLnSpc="1">
            <a:prstTxWarp prst="textNoShape">
              <a:avLst/>
            </a:prstTxWarp>
          </a:bodyPr>
          <a:lstStyle>
            <a:lvl1pPr defTabSz="921530" eaLnBrk="1" hangingPunct="1">
              <a:defRPr sz="1200">
                <a:latin typeface="Arial" charset="0"/>
              </a:defRPr>
            </a:lvl1pPr>
          </a:lstStyle>
          <a:p>
            <a:pPr>
              <a:defRPr/>
            </a:pPr>
            <a:endParaRPr lang="en-US"/>
          </a:p>
        </p:txBody>
      </p:sp>
      <p:sp>
        <p:nvSpPr>
          <p:cNvPr id="69635" name="Rectangle 3">
            <a:extLst>
              <a:ext uri="{FF2B5EF4-FFF2-40B4-BE49-F238E27FC236}">
                <a16:creationId xmlns:a16="http://schemas.microsoft.com/office/drawing/2014/main" id="{96A8EA9A-90EF-5944-B930-71BCAEBF77C2}"/>
              </a:ext>
            </a:extLst>
          </p:cNvPr>
          <p:cNvSpPr>
            <a:spLocks noGrp="1" noChangeArrowheads="1"/>
          </p:cNvSpPr>
          <p:nvPr>
            <p:ph type="dt" idx="1"/>
          </p:nvPr>
        </p:nvSpPr>
        <p:spPr bwMode="auto">
          <a:xfrm>
            <a:off x="5231947" y="0"/>
            <a:ext cx="4002019" cy="348818"/>
          </a:xfrm>
          <a:prstGeom prst="rect">
            <a:avLst/>
          </a:prstGeom>
          <a:noFill/>
          <a:ln w="9525">
            <a:noFill/>
            <a:miter lim="800000"/>
            <a:headEnd/>
            <a:tailEnd/>
          </a:ln>
          <a:effectLst/>
        </p:spPr>
        <p:txBody>
          <a:bodyPr vert="horz" wrap="square" lIns="92084" tIns="46042" rIns="92084" bIns="46042" numCol="1" anchor="t" anchorCtr="0" compatLnSpc="1">
            <a:prstTxWarp prst="textNoShape">
              <a:avLst/>
            </a:prstTxWarp>
          </a:bodyPr>
          <a:lstStyle>
            <a:lvl1pPr algn="r" defTabSz="921530" eaLnBrk="1" hangingPunct="1">
              <a:defRPr sz="1200">
                <a:latin typeface="Arial" charset="0"/>
              </a:defRPr>
            </a:lvl1pPr>
          </a:lstStyle>
          <a:p>
            <a:pPr>
              <a:defRPr/>
            </a:pPr>
            <a:endParaRPr lang="en-US"/>
          </a:p>
        </p:txBody>
      </p:sp>
      <p:sp>
        <p:nvSpPr>
          <p:cNvPr id="16388" name="Rectangle 4">
            <a:extLst>
              <a:ext uri="{FF2B5EF4-FFF2-40B4-BE49-F238E27FC236}">
                <a16:creationId xmlns:a16="http://schemas.microsoft.com/office/drawing/2014/main" id="{12347E38-CB44-6E46-B2FD-DF2CAFB352F8}"/>
              </a:ext>
            </a:extLst>
          </p:cNvPr>
          <p:cNvSpPr>
            <a:spLocks noGrp="1" noRot="1" noChangeAspect="1" noChangeArrowheads="1" noTextEdit="1"/>
          </p:cNvSpPr>
          <p:nvPr>
            <p:ph type="sldImg" idx="2"/>
          </p:nvPr>
        </p:nvSpPr>
        <p:spPr bwMode="auto">
          <a:xfrm>
            <a:off x="2879725" y="520700"/>
            <a:ext cx="3476625" cy="2606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4A410AB5-21BA-5440-845B-8877E603E909}"/>
              </a:ext>
            </a:extLst>
          </p:cNvPr>
          <p:cNvSpPr>
            <a:spLocks noGrp="1" noChangeArrowheads="1"/>
          </p:cNvSpPr>
          <p:nvPr>
            <p:ph type="body" sz="quarter" idx="3"/>
          </p:nvPr>
        </p:nvSpPr>
        <p:spPr bwMode="auto">
          <a:xfrm>
            <a:off x="924030" y="3301824"/>
            <a:ext cx="7388016" cy="3127414"/>
          </a:xfrm>
          <a:prstGeom prst="rect">
            <a:avLst/>
          </a:prstGeom>
          <a:noFill/>
          <a:ln w="9525">
            <a:noFill/>
            <a:miter lim="800000"/>
            <a:headEnd/>
            <a:tailEnd/>
          </a:ln>
          <a:effectLst/>
        </p:spPr>
        <p:txBody>
          <a:bodyPr vert="horz" wrap="square" lIns="92084" tIns="46042" rIns="92084" bIns="460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9486D566-AC61-1B4B-A88B-33251E37903A}"/>
              </a:ext>
            </a:extLst>
          </p:cNvPr>
          <p:cNvSpPr>
            <a:spLocks noGrp="1" noChangeArrowheads="1"/>
          </p:cNvSpPr>
          <p:nvPr>
            <p:ph type="ftr" sz="quarter" idx="4"/>
          </p:nvPr>
        </p:nvSpPr>
        <p:spPr bwMode="auto">
          <a:xfrm>
            <a:off x="0" y="6600063"/>
            <a:ext cx="4002019" cy="348818"/>
          </a:xfrm>
          <a:prstGeom prst="rect">
            <a:avLst/>
          </a:prstGeom>
          <a:noFill/>
          <a:ln w="9525">
            <a:noFill/>
            <a:miter lim="800000"/>
            <a:headEnd/>
            <a:tailEnd/>
          </a:ln>
          <a:effectLst/>
        </p:spPr>
        <p:txBody>
          <a:bodyPr vert="horz" wrap="square" lIns="92084" tIns="46042" rIns="92084" bIns="46042" numCol="1" anchor="b" anchorCtr="0" compatLnSpc="1">
            <a:prstTxWarp prst="textNoShape">
              <a:avLst/>
            </a:prstTxWarp>
          </a:bodyPr>
          <a:lstStyle>
            <a:lvl1pPr defTabSz="921530" eaLnBrk="1" hangingPunct="1">
              <a:defRPr sz="1200">
                <a:latin typeface="Arial" charset="0"/>
              </a:defRPr>
            </a:lvl1pPr>
          </a:lstStyle>
          <a:p>
            <a:pPr>
              <a:defRPr/>
            </a:pPr>
            <a:endParaRPr lang="en-US"/>
          </a:p>
        </p:txBody>
      </p:sp>
      <p:sp>
        <p:nvSpPr>
          <p:cNvPr id="69639" name="Rectangle 7">
            <a:extLst>
              <a:ext uri="{FF2B5EF4-FFF2-40B4-BE49-F238E27FC236}">
                <a16:creationId xmlns:a16="http://schemas.microsoft.com/office/drawing/2014/main" id="{7CF4E053-F212-7B4C-AED0-97D014953177}"/>
              </a:ext>
            </a:extLst>
          </p:cNvPr>
          <p:cNvSpPr>
            <a:spLocks noGrp="1" noChangeArrowheads="1"/>
          </p:cNvSpPr>
          <p:nvPr>
            <p:ph type="sldNum" sz="quarter" idx="5"/>
          </p:nvPr>
        </p:nvSpPr>
        <p:spPr bwMode="auto">
          <a:xfrm>
            <a:off x="5231947" y="6600063"/>
            <a:ext cx="4002019" cy="348818"/>
          </a:xfrm>
          <a:prstGeom prst="rect">
            <a:avLst/>
          </a:prstGeom>
          <a:noFill/>
          <a:ln w="9525">
            <a:noFill/>
            <a:miter lim="800000"/>
            <a:headEnd/>
            <a:tailEnd/>
          </a:ln>
          <a:effectLst/>
        </p:spPr>
        <p:txBody>
          <a:bodyPr vert="horz" wrap="square" lIns="92084" tIns="46042" rIns="92084" bIns="46042" numCol="1" anchor="b" anchorCtr="0" compatLnSpc="1">
            <a:prstTxWarp prst="textNoShape">
              <a:avLst/>
            </a:prstTxWarp>
          </a:bodyPr>
          <a:lstStyle>
            <a:lvl1pPr algn="r" defTabSz="921530" eaLnBrk="1" hangingPunct="1">
              <a:defRPr sz="1200">
                <a:latin typeface="Arial" panose="020B0604020202020204" pitchFamily="34" charset="0"/>
              </a:defRPr>
            </a:lvl1pPr>
          </a:lstStyle>
          <a:p>
            <a:pPr>
              <a:defRPr/>
            </a:pPr>
            <a:fld id="{02847316-8147-1743-BCBA-5FE548765DA7}" type="slidenum">
              <a:rPr lang="en-US" altLang="en-US"/>
              <a:pPr>
                <a:defRPr/>
              </a:pPr>
              <a:t>‹#›</a:t>
            </a:fld>
            <a:endParaRPr lang="en-US" altLang="en-US"/>
          </a:p>
        </p:txBody>
      </p:sp>
    </p:spTree>
    <p:extLst>
      <p:ext uri="{BB962C8B-B14F-4D97-AF65-F5344CB8AC3E}">
        <p14:creationId xmlns:p14="http://schemas.microsoft.com/office/powerpoint/2010/main" val="76011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E904A27-40B9-C840-8215-1BAF8E2665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414DCF-4EA3-1E40-AD7F-7D5DD5B34A8E}" type="slidenum">
              <a:rPr lang="en-US" altLang="en-US" smtClean="0"/>
              <a:pPr>
                <a:spcBef>
                  <a:spcPct val="0"/>
                </a:spcBef>
              </a:pPr>
              <a:t>1</a:t>
            </a:fld>
            <a:endParaRPr lang="en-US" altLang="en-US"/>
          </a:p>
        </p:txBody>
      </p:sp>
      <p:sp>
        <p:nvSpPr>
          <p:cNvPr id="41987" name="Rectangle 2">
            <a:extLst>
              <a:ext uri="{FF2B5EF4-FFF2-40B4-BE49-F238E27FC236}">
                <a16:creationId xmlns:a16="http://schemas.microsoft.com/office/drawing/2014/main" id="{D45219D8-2EF8-034A-A780-7E4B643664E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42226C6-F2B5-F441-B0EB-BFCEC93B72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9584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530D325E-A65E-E844-BC05-F14B2D973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A9531-4D3E-2249-9F78-4D4CA83F3DD3}" type="slidenum">
              <a:rPr lang="en-US" altLang="en-US" smtClean="0"/>
              <a:pPr>
                <a:spcBef>
                  <a:spcPct val="0"/>
                </a:spcBef>
              </a:pPr>
              <a:t>10</a:t>
            </a:fld>
            <a:endParaRPr lang="en-US" altLang="en-US"/>
          </a:p>
        </p:txBody>
      </p:sp>
      <p:sp>
        <p:nvSpPr>
          <p:cNvPr id="123907" name="Rectangle 2">
            <a:extLst>
              <a:ext uri="{FF2B5EF4-FFF2-40B4-BE49-F238E27FC236}">
                <a16:creationId xmlns:a16="http://schemas.microsoft.com/office/drawing/2014/main" id="{9C58FB57-A8BD-CE41-9F92-8F41E62779B0}"/>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017F46C-9FA6-384D-98FD-B097CD6A97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4394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33101AC8-4BCA-954E-81DC-091F477D36B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A3175C28-D306-7846-8241-084FA9475AC4}"/>
              </a:ext>
            </a:extLst>
          </p:cNvPr>
          <p:cNvSpPr>
            <a:spLocks noGrp="1"/>
          </p:cNvSpPr>
          <p:nvPr>
            <p:ph type="body" idx="1"/>
          </p:nvPr>
        </p:nvSpPr>
        <p:spPr>
          <a:xfrm>
            <a:off x="902933" y="3121442"/>
            <a:ext cx="7731891" cy="3297045"/>
          </a:xfrm>
        </p:spPr>
        <p:txBody>
          <a:bodyPr>
            <a:normAutofit fontScale="85000" lnSpcReduction="20000"/>
          </a:bodyPr>
          <a:lstStyle/>
          <a:p>
            <a:pPr>
              <a:defRPr/>
            </a:pPr>
            <a:endParaRPr lang="en-US" dirty="0"/>
          </a:p>
        </p:txBody>
      </p:sp>
      <p:sp>
        <p:nvSpPr>
          <p:cNvPr id="125956" name="Date Placeholder 4">
            <a:extLst>
              <a:ext uri="{FF2B5EF4-FFF2-40B4-BE49-F238E27FC236}">
                <a16:creationId xmlns:a16="http://schemas.microsoft.com/office/drawing/2014/main" id="{A7E5E12C-F3C2-6244-8074-FB3CA117266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Lesson 2-3: Credit Rating</a:t>
            </a:r>
          </a:p>
        </p:txBody>
      </p:sp>
      <p:sp>
        <p:nvSpPr>
          <p:cNvPr id="125957" name="Footer Placeholder 5">
            <a:extLst>
              <a:ext uri="{FF2B5EF4-FFF2-40B4-BE49-F238E27FC236}">
                <a16:creationId xmlns:a16="http://schemas.microsoft.com/office/drawing/2014/main" id="{D5261475-EAD3-FB41-B7EF-60C6B8CD920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©2012 National Endowment for Financial Education | www.hsfpp.org</a:t>
            </a:r>
          </a:p>
        </p:txBody>
      </p:sp>
      <p:sp>
        <p:nvSpPr>
          <p:cNvPr id="125958" name="Header Placeholder 6">
            <a:extLst>
              <a:ext uri="{FF2B5EF4-FFF2-40B4-BE49-F238E27FC236}">
                <a16:creationId xmlns:a16="http://schemas.microsoft.com/office/drawing/2014/main" id="{161FFC27-3733-AC49-A74F-F74C15238A2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High School Financial Planning Program</a:t>
            </a:r>
          </a:p>
        </p:txBody>
      </p:sp>
      <p:sp>
        <p:nvSpPr>
          <p:cNvPr id="125959" name="Slide Number Placeholder 7">
            <a:extLst>
              <a:ext uri="{FF2B5EF4-FFF2-40B4-BE49-F238E27FC236}">
                <a16:creationId xmlns:a16="http://schemas.microsoft.com/office/drawing/2014/main" id="{29ECFEEB-3A50-7345-9EB9-F00B8E504A99}"/>
              </a:ext>
            </a:extLst>
          </p:cNvPr>
          <p:cNvSpPr>
            <a:spLocks noGrp="1"/>
          </p:cNvSpPr>
          <p:nvPr>
            <p:ph type="sldNum" sz="quarter" idx="5"/>
          </p:nvPr>
        </p:nvSpPr>
        <p:spPr>
          <a:xfrm>
            <a:off x="6674952" y="6418487"/>
            <a:ext cx="1959871" cy="3464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October 2012</a:t>
            </a:r>
          </a:p>
        </p:txBody>
      </p:sp>
    </p:spTree>
    <p:extLst>
      <p:ext uri="{BB962C8B-B14F-4D97-AF65-F5344CB8AC3E}">
        <p14:creationId xmlns:p14="http://schemas.microsoft.com/office/powerpoint/2010/main" val="429401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72B65708-3C72-7046-94BA-0DA850F21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E02CD1-98D3-B049-8AB6-74917D73A37C}" type="slidenum">
              <a:rPr lang="en-US" altLang="en-US" smtClean="0"/>
              <a:pPr>
                <a:spcBef>
                  <a:spcPct val="0"/>
                </a:spcBef>
              </a:pPr>
              <a:t>12</a:t>
            </a:fld>
            <a:endParaRPr lang="en-US" altLang="en-US"/>
          </a:p>
        </p:txBody>
      </p:sp>
      <p:sp>
        <p:nvSpPr>
          <p:cNvPr id="128003" name="Rectangle 2">
            <a:extLst>
              <a:ext uri="{FF2B5EF4-FFF2-40B4-BE49-F238E27FC236}">
                <a16:creationId xmlns:a16="http://schemas.microsoft.com/office/drawing/2014/main" id="{07745A01-C410-9340-A288-551F81FBB4CC}"/>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B5F13ED7-1CE5-894A-A9FB-94FF8A6039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1470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28FD56AA-D8BD-854E-A0B1-6661CD858A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F3F8B7-7F5B-6143-8AA7-566D4C2AB931}" type="slidenum">
              <a:rPr lang="en-US" altLang="en-US" smtClean="0"/>
              <a:pPr>
                <a:spcBef>
                  <a:spcPct val="0"/>
                </a:spcBef>
              </a:pPr>
              <a:t>13</a:t>
            </a:fld>
            <a:endParaRPr lang="en-US" altLang="en-US"/>
          </a:p>
        </p:txBody>
      </p:sp>
      <p:sp>
        <p:nvSpPr>
          <p:cNvPr id="130051" name="Rectangle 2">
            <a:extLst>
              <a:ext uri="{FF2B5EF4-FFF2-40B4-BE49-F238E27FC236}">
                <a16:creationId xmlns:a16="http://schemas.microsoft.com/office/drawing/2014/main" id="{FEC3E8C0-B47F-C04F-8668-67500CA2C37F}"/>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A3D1E288-AC19-F84B-9FCD-734A99991A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84540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C17DC13-8D1F-724D-A5D8-211EA20495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6B3089-93B3-0E4D-8ADF-B2DCB88F8896}" type="slidenum">
              <a:rPr lang="en-US" altLang="en-US" smtClean="0"/>
              <a:pPr>
                <a:spcBef>
                  <a:spcPct val="0"/>
                </a:spcBef>
              </a:pPr>
              <a:t>14</a:t>
            </a:fld>
            <a:endParaRPr lang="en-US" altLang="en-US"/>
          </a:p>
        </p:txBody>
      </p:sp>
      <p:sp>
        <p:nvSpPr>
          <p:cNvPr id="132099" name="Rectangle 2">
            <a:extLst>
              <a:ext uri="{FF2B5EF4-FFF2-40B4-BE49-F238E27FC236}">
                <a16:creationId xmlns:a16="http://schemas.microsoft.com/office/drawing/2014/main" id="{5DE68C0C-0229-6443-B2BB-491C254EDAB1}"/>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A831B15A-DAEE-0A49-8AC5-CDF0CD0810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94012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779F551-0224-1A47-8ADC-1B5FB64103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82B8DC-7B10-C34E-A704-1B32CB9E1A51}" type="slidenum">
              <a:rPr lang="en-US" altLang="en-US" smtClean="0"/>
              <a:pPr>
                <a:spcBef>
                  <a:spcPct val="0"/>
                </a:spcBef>
              </a:pPr>
              <a:t>15</a:t>
            </a:fld>
            <a:endParaRPr lang="en-US" altLang="en-US"/>
          </a:p>
        </p:txBody>
      </p:sp>
      <p:sp>
        <p:nvSpPr>
          <p:cNvPr id="134147" name="Rectangle 2">
            <a:extLst>
              <a:ext uri="{FF2B5EF4-FFF2-40B4-BE49-F238E27FC236}">
                <a16:creationId xmlns:a16="http://schemas.microsoft.com/office/drawing/2014/main" id="{436EC30F-6CDF-7D43-AAB4-BF0A9BED9F24}"/>
              </a:ext>
            </a:extLst>
          </p:cNvPr>
          <p:cNvSpPr>
            <a:spLocks noGrp="1" noRot="1" noChangeAspect="1" noChangeArrowheads="1" noTextEdit="1"/>
          </p:cNvSpPr>
          <p:nvPr>
            <p:ph type="sldImg"/>
          </p:nvPr>
        </p:nvSpPr>
        <p:spPr>
          <a:xfrm>
            <a:off x="2882900" y="531813"/>
            <a:ext cx="3468688" cy="2600325"/>
          </a:xfrm>
          <a:ln/>
        </p:spPr>
      </p:sp>
      <p:sp>
        <p:nvSpPr>
          <p:cNvPr id="134148" name="Rectangle 3">
            <a:extLst>
              <a:ext uri="{FF2B5EF4-FFF2-40B4-BE49-F238E27FC236}">
                <a16:creationId xmlns:a16="http://schemas.microsoft.com/office/drawing/2014/main" id="{FF7684A6-3B7A-924B-9FB3-62965E27D75A}"/>
              </a:ext>
            </a:extLst>
          </p:cNvPr>
          <p:cNvSpPr>
            <a:spLocks noGrp="1" noChangeArrowheads="1"/>
          </p:cNvSpPr>
          <p:nvPr>
            <p:ph type="body" idx="1"/>
          </p:nvPr>
        </p:nvSpPr>
        <p:spPr>
          <a:xfrm>
            <a:off x="1232040" y="3310186"/>
            <a:ext cx="6771997" cy="31321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504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48AED6F-D1B7-9F49-92AD-163BACC36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D83BB6-E172-564F-A96C-A15E4D642CDC}" type="slidenum">
              <a:rPr lang="en-US" altLang="en-US" smtClean="0"/>
              <a:pPr>
                <a:spcBef>
                  <a:spcPct val="0"/>
                </a:spcBef>
              </a:pPr>
              <a:t>16</a:t>
            </a:fld>
            <a:endParaRPr lang="en-US" altLang="en-US"/>
          </a:p>
        </p:txBody>
      </p:sp>
      <p:sp>
        <p:nvSpPr>
          <p:cNvPr id="136195" name="Rectangle 2">
            <a:extLst>
              <a:ext uri="{FF2B5EF4-FFF2-40B4-BE49-F238E27FC236}">
                <a16:creationId xmlns:a16="http://schemas.microsoft.com/office/drawing/2014/main" id="{3AA49A3B-E7C5-A248-A432-28E90DFB540F}"/>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77E1212D-6803-9248-8B49-8568962E20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7206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9E2D4BAA-9EF7-F34F-A1A1-24768D6A9C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0B42E6-62AF-8848-8CEE-3830628E4838}" type="slidenum">
              <a:rPr lang="en-US" altLang="en-US" smtClean="0"/>
              <a:pPr>
                <a:spcBef>
                  <a:spcPct val="0"/>
                </a:spcBef>
              </a:pPr>
              <a:t>17</a:t>
            </a:fld>
            <a:endParaRPr lang="en-US" altLang="en-US"/>
          </a:p>
        </p:txBody>
      </p:sp>
      <p:sp>
        <p:nvSpPr>
          <p:cNvPr id="138243" name="Rectangle 2">
            <a:extLst>
              <a:ext uri="{FF2B5EF4-FFF2-40B4-BE49-F238E27FC236}">
                <a16:creationId xmlns:a16="http://schemas.microsoft.com/office/drawing/2014/main" id="{F57F1A9F-0074-8548-80D3-F34AC294DFF9}"/>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571F9B2A-9992-1146-931A-D98B68F04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8741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B78C83DE-8113-6244-9B94-4B587C9CFEE4}"/>
              </a:ext>
            </a:extLst>
          </p:cNvPr>
          <p:cNvSpPr>
            <a:spLocks noGrp="1" noRot="1" noChangeAspect="1" noTextEdit="1"/>
          </p:cNvSpPr>
          <p:nvPr>
            <p:ph type="sldImg"/>
          </p:nvPr>
        </p:nvSpPr>
        <p:spPr>
          <a:ln/>
        </p:spPr>
      </p:sp>
      <p:sp>
        <p:nvSpPr>
          <p:cNvPr id="140291" name="Notes Placeholder 2">
            <a:extLst>
              <a:ext uri="{FF2B5EF4-FFF2-40B4-BE49-F238E27FC236}">
                <a16:creationId xmlns:a16="http://schemas.microsoft.com/office/drawing/2014/main" id="{A24B490D-7BD8-EF4A-A269-85112BD42A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0292" name="Slide Number Placeholder 3">
            <a:extLst>
              <a:ext uri="{FF2B5EF4-FFF2-40B4-BE49-F238E27FC236}">
                <a16:creationId xmlns:a16="http://schemas.microsoft.com/office/drawing/2014/main" id="{F9C995A6-53D7-894B-A9CA-BE535D336E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42950" indent="-285750" defTabSz="920750">
              <a:defRPr>
                <a:solidFill>
                  <a:schemeClr val="tx1"/>
                </a:solidFill>
                <a:latin typeface="Jester" pitchFamily="2" charset="0"/>
              </a:defRPr>
            </a:lvl2pPr>
            <a:lvl3pPr marL="1143000" indent="-228600" defTabSz="920750">
              <a:defRPr>
                <a:solidFill>
                  <a:schemeClr val="tx1"/>
                </a:solidFill>
                <a:latin typeface="Jester" pitchFamily="2" charset="0"/>
              </a:defRPr>
            </a:lvl3pPr>
            <a:lvl4pPr marL="1600200" indent="-228600" defTabSz="920750">
              <a:defRPr>
                <a:solidFill>
                  <a:schemeClr val="tx1"/>
                </a:solidFill>
                <a:latin typeface="Jester" pitchFamily="2" charset="0"/>
              </a:defRPr>
            </a:lvl4pPr>
            <a:lvl5pPr marL="2057400" indent="-228600" defTabSz="920750">
              <a:defRPr>
                <a:solidFill>
                  <a:schemeClr val="tx1"/>
                </a:solidFill>
                <a:latin typeface="Jester" pitchFamily="2" charset="0"/>
              </a:defRPr>
            </a:lvl5pPr>
            <a:lvl6pPr marL="2514600" indent="-228600" defTabSz="920750" eaLnBrk="0" fontAlgn="base" hangingPunct="0">
              <a:spcBef>
                <a:spcPct val="0"/>
              </a:spcBef>
              <a:spcAft>
                <a:spcPct val="0"/>
              </a:spcAft>
              <a:defRPr>
                <a:solidFill>
                  <a:schemeClr val="tx1"/>
                </a:solidFill>
                <a:latin typeface="Jester" pitchFamily="2" charset="0"/>
              </a:defRPr>
            </a:lvl6pPr>
            <a:lvl7pPr marL="2971800" indent="-228600" defTabSz="920750" eaLnBrk="0" fontAlgn="base" hangingPunct="0">
              <a:spcBef>
                <a:spcPct val="0"/>
              </a:spcBef>
              <a:spcAft>
                <a:spcPct val="0"/>
              </a:spcAft>
              <a:defRPr>
                <a:solidFill>
                  <a:schemeClr val="tx1"/>
                </a:solidFill>
                <a:latin typeface="Jester" pitchFamily="2" charset="0"/>
              </a:defRPr>
            </a:lvl7pPr>
            <a:lvl8pPr marL="3429000" indent="-228600" defTabSz="920750" eaLnBrk="0" fontAlgn="base" hangingPunct="0">
              <a:spcBef>
                <a:spcPct val="0"/>
              </a:spcBef>
              <a:spcAft>
                <a:spcPct val="0"/>
              </a:spcAft>
              <a:defRPr>
                <a:solidFill>
                  <a:schemeClr val="tx1"/>
                </a:solidFill>
                <a:latin typeface="Jester" pitchFamily="2" charset="0"/>
              </a:defRPr>
            </a:lvl8pPr>
            <a:lvl9pPr marL="3886200" indent="-228600" defTabSz="920750" eaLnBrk="0" fontAlgn="base" hangingPunct="0">
              <a:spcBef>
                <a:spcPct val="0"/>
              </a:spcBef>
              <a:spcAft>
                <a:spcPct val="0"/>
              </a:spcAft>
              <a:defRPr>
                <a:solidFill>
                  <a:schemeClr val="tx1"/>
                </a:solidFill>
                <a:latin typeface="Jester" pitchFamily="2" charset="0"/>
              </a:defRPr>
            </a:lvl9pPr>
          </a:lstStyle>
          <a:p>
            <a:fld id="{80717190-8636-D649-8A3D-C00EDF7417BE}" type="slidenum">
              <a:rPr lang="en-US" altLang="en-US" smtClean="0">
                <a:latin typeface="Arial" panose="020B0604020202020204" pitchFamily="34" charset="0"/>
              </a:rPr>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540363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72BA2B30-7730-0E4F-A68A-75DCCB394D6A}"/>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162B5513-E4D2-2746-A6B3-E1F6F81AB4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2340" name="Slide Number Placeholder 3">
            <a:extLst>
              <a:ext uri="{FF2B5EF4-FFF2-40B4-BE49-F238E27FC236}">
                <a16:creationId xmlns:a16="http://schemas.microsoft.com/office/drawing/2014/main" id="{4DCF2D1F-F42C-5444-9F09-800653470C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fld id="{7282D429-7A3A-E24A-B9F9-153994E0D049}" type="slidenum">
              <a:rPr lang="en-US" altLang="en-US" smtClean="0">
                <a:latin typeface="Arial" panose="020B0604020202020204" pitchFamily="34" charset="0"/>
              </a:rPr>
              <a:pPr/>
              <a:t>19</a:t>
            </a:fld>
            <a:endParaRPr lang="en-US" altLang="en-US">
              <a:latin typeface="Arial" panose="020B0604020202020204" pitchFamily="34" charset="0"/>
            </a:endParaRPr>
          </a:p>
        </p:txBody>
      </p:sp>
    </p:spTree>
    <p:extLst>
      <p:ext uri="{BB962C8B-B14F-4D97-AF65-F5344CB8AC3E}">
        <p14:creationId xmlns:p14="http://schemas.microsoft.com/office/powerpoint/2010/main" val="395430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29FA2E5-3834-3841-84C1-7DB59A0215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5E26A5-1975-804A-BA36-BD0C1BD4FE1C}" type="slidenum">
              <a:rPr lang="en-US" altLang="en-US" smtClean="0"/>
              <a:pPr>
                <a:spcBef>
                  <a:spcPct val="0"/>
                </a:spcBef>
              </a:pPr>
              <a:t>2</a:t>
            </a:fld>
            <a:endParaRPr lang="en-US" altLang="en-US"/>
          </a:p>
        </p:txBody>
      </p:sp>
      <p:sp>
        <p:nvSpPr>
          <p:cNvPr id="103427" name="Rectangle 2">
            <a:extLst>
              <a:ext uri="{FF2B5EF4-FFF2-40B4-BE49-F238E27FC236}">
                <a16:creationId xmlns:a16="http://schemas.microsoft.com/office/drawing/2014/main" id="{224A0101-B34C-7D48-B410-0F36F4539F1A}"/>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6E7C0E2-7105-D84C-8469-16122E6CF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9378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57168EF6-D278-C241-A44C-756A30456BA8}"/>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1590EC97-516F-6449-8F2C-21E0BCE3A7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4388" name="Slide Number Placeholder 3">
            <a:extLst>
              <a:ext uri="{FF2B5EF4-FFF2-40B4-BE49-F238E27FC236}">
                <a16:creationId xmlns:a16="http://schemas.microsoft.com/office/drawing/2014/main" id="{AF5A040B-5A65-E642-A2FE-18CCBECFCC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42950" indent="-285750" defTabSz="920750">
              <a:defRPr>
                <a:solidFill>
                  <a:schemeClr val="tx1"/>
                </a:solidFill>
                <a:latin typeface="Jester" pitchFamily="2" charset="0"/>
              </a:defRPr>
            </a:lvl2pPr>
            <a:lvl3pPr marL="1143000" indent="-228600" defTabSz="920750">
              <a:defRPr>
                <a:solidFill>
                  <a:schemeClr val="tx1"/>
                </a:solidFill>
                <a:latin typeface="Jester" pitchFamily="2" charset="0"/>
              </a:defRPr>
            </a:lvl3pPr>
            <a:lvl4pPr marL="1600200" indent="-228600" defTabSz="920750">
              <a:defRPr>
                <a:solidFill>
                  <a:schemeClr val="tx1"/>
                </a:solidFill>
                <a:latin typeface="Jester" pitchFamily="2" charset="0"/>
              </a:defRPr>
            </a:lvl4pPr>
            <a:lvl5pPr marL="2057400" indent="-228600" defTabSz="920750">
              <a:defRPr>
                <a:solidFill>
                  <a:schemeClr val="tx1"/>
                </a:solidFill>
                <a:latin typeface="Jester" pitchFamily="2" charset="0"/>
              </a:defRPr>
            </a:lvl5pPr>
            <a:lvl6pPr marL="2514600" indent="-228600" defTabSz="920750" eaLnBrk="0" fontAlgn="base" hangingPunct="0">
              <a:spcBef>
                <a:spcPct val="0"/>
              </a:spcBef>
              <a:spcAft>
                <a:spcPct val="0"/>
              </a:spcAft>
              <a:defRPr>
                <a:solidFill>
                  <a:schemeClr val="tx1"/>
                </a:solidFill>
                <a:latin typeface="Jester" pitchFamily="2" charset="0"/>
              </a:defRPr>
            </a:lvl6pPr>
            <a:lvl7pPr marL="2971800" indent="-228600" defTabSz="920750" eaLnBrk="0" fontAlgn="base" hangingPunct="0">
              <a:spcBef>
                <a:spcPct val="0"/>
              </a:spcBef>
              <a:spcAft>
                <a:spcPct val="0"/>
              </a:spcAft>
              <a:defRPr>
                <a:solidFill>
                  <a:schemeClr val="tx1"/>
                </a:solidFill>
                <a:latin typeface="Jester" pitchFamily="2" charset="0"/>
              </a:defRPr>
            </a:lvl7pPr>
            <a:lvl8pPr marL="3429000" indent="-228600" defTabSz="920750" eaLnBrk="0" fontAlgn="base" hangingPunct="0">
              <a:spcBef>
                <a:spcPct val="0"/>
              </a:spcBef>
              <a:spcAft>
                <a:spcPct val="0"/>
              </a:spcAft>
              <a:defRPr>
                <a:solidFill>
                  <a:schemeClr val="tx1"/>
                </a:solidFill>
                <a:latin typeface="Jester" pitchFamily="2" charset="0"/>
              </a:defRPr>
            </a:lvl8pPr>
            <a:lvl9pPr marL="3886200" indent="-228600" defTabSz="920750" eaLnBrk="0" fontAlgn="base" hangingPunct="0">
              <a:spcBef>
                <a:spcPct val="0"/>
              </a:spcBef>
              <a:spcAft>
                <a:spcPct val="0"/>
              </a:spcAft>
              <a:defRPr>
                <a:solidFill>
                  <a:schemeClr val="tx1"/>
                </a:solidFill>
                <a:latin typeface="Jester" pitchFamily="2" charset="0"/>
              </a:defRPr>
            </a:lvl9pPr>
          </a:lstStyle>
          <a:p>
            <a:fld id="{07696B55-7260-894D-AB9F-12C42F109205}"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extLst>
      <p:ext uri="{BB962C8B-B14F-4D97-AF65-F5344CB8AC3E}">
        <p14:creationId xmlns:p14="http://schemas.microsoft.com/office/powerpoint/2010/main" val="3506030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15604786-4096-1F45-AE73-221A414A7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DD050E-E50B-2546-A2B3-F012021F6B92}" type="slidenum">
              <a:rPr lang="en-US" altLang="en-US" smtClean="0"/>
              <a:pPr>
                <a:spcBef>
                  <a:spcPct val="0"/>
                </a:spcBef>
              </a:pPr>
              <a:t>21</a:t>
            </a:fld>
            <a:endParaRPr lang="en-US" altLang="en-US"/>
          </a:p>
        </p:txBody>
      </p:sp>
      <p:sp>
        <p:nvSpPr>
          <p:cNvPr id="146435" name="Rectangle 2">
            <a:extLst>
              <a:ext uri="{FF2B5EF4-FFF2-40B4-BE49-F238E27FC236}">
                <a16:creationId xmlns:a16="http://schemas.microsoft.com/office/drawing/2014/main" id="{BF21771E-F40B-D74E-BC43-C8E3C1BE8045}"/>
              </a:ext>
            </a:extLst>
          </p:cNvPr>
          <p:cNvSpPr>
            <a:spLocks noGrp="1" noRot="1" noChangeAspect="1" noChangeArrowheads="1" noTextEdit="1"/>
          </p:cNvSpPr>
          <p:nvPr>
            <p:ph type="sldImg"/>
          </p:nvPr>
        </p:nvSpPr>
        <p:spPr>
          <a:xfrm>
            <a:off x="2884488" y="531813"/>
            <a:ext cx="3468687" cy="2600325"/>
          </a:xfrm>
          <a:ln/>
        </p:spPr>
      </p:sp>
      <p:sp>
        <p:nvSpPr>
          <p:cNvPr id="146436" name="Rectangle 3">
            <a:extLst>
              <a:ext uri="{FF2B5EF4-FFF2-40B4-BE49-F238E27FC236}">
                <a16:creationId xmlns:a16="http://schemas.microsoft.com/office/drawing/2014/main" id="{B6D3D85F-FBE7-D642-A34D-0528AE46D293}"/>
              </a:ext>
            </a:extLst>
          </p:cNvPr>
          <p:cNvSpPr>
            <a:spLocks noGrp="1" noChangeArrowheads="1"/>
          </p:cNvSpPr>
          <p:nvPr>
            <p:ph type="body" idx="1"/>
          </p:nvPr>
        </p:nvSpPr>
        <p:spPr>
          <a:xfrm>
            <a:off x="1232040" y="3308991"/>
            <a:ext cx="6771997" cy="31321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i="1" dirty="0">
              <a:latin typeface="Arial Rounded MT Bold" panose="020F0704030504030204" pitchFamily="34" charset="77"/>
            </a:endParaRPr>
          </a:p>
        </p:txBody>
      </p:sp>
    </p:spTree>
    <p:extLst>
      <p:ext uri="{BB962C8B-B14F-4D97-AF65-F5344CB8AC3E}">
        <p14:creationId xmlns:p14="http://schemas.microsoft.com/office/powerpoint/2010/main" val="422313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A1D6099C-F6E0-A04F-AAA0-DBCE66AF14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1FAD1C-1DA6-B14C-93F1-100082C779D8}" type="slidenum">
              <a:rPr lang="en-US" altLang="en-US" smtClean="0"/>
              <a:pPr>
                <a:spcBef>
                  <a:spcPct val="0"/>
                </a:spcBef>
              </a:pPr>
              <a:t>22</a:t>
            </a:fld>
            <a:endParaRPr lang="en-US" altLang="en-US"/>
          </a:p>
        </p:txBody>
      </p:sp>
      <p:sp>
        <p:nvSpPr>
          <p:cNvPr id="148483" name="Rectangle 2">
            <a:extLst>
              <a:ext uri="{FF2B5EF4-FFF2-40B4-BE49-F238E27FC236}">
                <a16:creationId xmlns:a16="http://schemas.microsoft.com/office/drawing/2014/main" id="{762CD9BA-A11F-BF47-919D-6FF3BEEDF8A1}"/>
              </a:ext>
            </a:extLst>
          </p:cNvPr>
          <p:cNvSpPr>
            <a:spLocks noGrp="1" noRot="1" noChangeAspect="1" noChangeArrowheads="1" noTextEdit="1"/>
          </p:cNvSpPr>
          <p:nvPr>
            <p:ph type="sldImg"/>
          </p:nvPr>
        </p:nvSpPr>
        <p:spPr>
          <a:xfrm>
            <a:off x="2884488" y="531813"/>
            <a:ext cx="3468687" cy="2600325"/>
          </a:xfrm>
          <a:ln/>
        </p:spPr>
      </p:sp>
      <p:sp>
        <p:nvSpPr>
          <p:cNvPr id="148484" name="Rectangle 3">
            <a:extLst>
              <a:ext uri="{FF2B5EF4-FFF2-40B4-BE49-F238E27FC236}">
                <a16:creationId xmlns:a16="http://schemas.microsoft.com/office/drawing/2014/main" id="{099BF9B2-D612-F143-94B8-D8E2B51C52F9}"/>
              </a:ext>
            </a:extLst>
          </p:cNvPr>
          <p:cNvSpPr>
            <a:spLocks noGrp="1" noChangeArrowheads="1"/>
          </p:cNvSpPr>
          <p:nvPr>
            <p:ph type="body" idx="1"/>
          </p:nvPr>
        </p:nvSpPr>
        <p:spPr>
          <a:xfrm>
            <a:off x="1232040" y="3308991"/>
            <a:ext cx="6771997" cy="31321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59237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11760207-A20F-D843-ACEB-55A0476D67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AE1791-A874-354D-8A18-4891E24B1A7D}" type="slidenum">
              <a:rPr lang="en-US" altLang="en-US" smtClean="0"/>
              <a:pPr>
                <a:spcBef>
                  <a:spcPct val="0"/>
                </a:spcBef>
              </a:pPr>
              <a:t>23</a:t>
            </a:fld>
            <a:endParaRPr lang="en-US" altLang="en-US"/>
          </a:p>
        </p:txBody>
      </p:sp>
      <p:sp>
        <p:nvSpPr>
          <p:cNvPr id="150531" name="Rectangle 2">
            <a:extLst>
              <a:ext uri="{FF2B5EF4-FFF2-40B4-BE49-F238E27FC236}">
                <a16:creationId xmlns:a16="http://schemas.microsoft.com/office/drawing/2014/main" id="{A846F2DE-3173-014E-ADDD-534070D2D708}"/>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B9C97991-0104-F549-AF0E-2F6A88000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latin typeface="Arial" panose="020B0604020202020204" pitchFamily="34" charset="0"/>
            </a:endParaRPr>
          </a:p>
        </p:txBody>
      </p:sp>
    </p:spTree>
    <p:extLst>
      <p:ext uri="{BB962C8B-B14F-4D97-AF65-F5344CB8AC3E}">
        <p14:creationId xmlns:p14="http://schemas.microsoft.com/office/powerpoint/2010/main" val="730102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5314EE51-AE11-1940-810C-C5751A7F7BD0}"/>
              </a:ext>
            </a:extLst>
          </p:cNvPr>
          <p:cNvSpPr>
            <a:spLocks noGrp="1" noRot="1" noChangeAspect="1" noTextEdit="1"/>
          </p:cNvSpPr>
          <p:nvPr>
            <p:ph type="sldImg"/>
          </p:nvPr>
        </p:nvSpPr>
        <p:spPr>
          <a:ln/>
        </p:spPr>
      </p:sp>
      <p:sp>
        <p:nvSpPr>
          <p:cNvPr id="152579" name="Notes Placeholder 2">
            <a:extLst>
              <a:ext uri="{FF2B5EF4-FFF2-40B4-BE49-F238E27FC236}">
                <a16:creationId xmlns:a16="http://schemas.microsoft.com/office/drawing/2014/main" id="{E67DB95E-2355-B74F-BE72-C96DC8E793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2580" name="Slide Number Placeholder 3">
            <a:extLst>
              <a:ext uri="{FF2B5EF4-FFF2-40B4-BE49-F238E27FC236}">
                <a16:creationId xmlns:a16="http://schemas.microsoft.com/office/drawing/2014/main" id="{20224943-F356-6849-B2F9-D90A7B8A92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42950" indent="-285750" defTabSz="920750">
              <a:defRPr>
                <a:solidFill>
                  <a:schemeClr val="tx1"/>
                </a:solidFill>
                <a:latin typeface="Jester" pitchFamily="2" charset="0"/>
              </a:defRPr>
            </a:lvl2pPr>
            <a:lvl3pPr marL="1143000" indent="-228600" defTabSz="920750">
              <a:defRPr>
                <a:solidFill>
                  <a:schemeClr val="tx1"/>
                </a:solidFill>
                <a:latin typeface="Jester" pitchFamily="2" charset="0"/>
              </a:defRPr>
            </a:lvl3pPr>
            <a:lvl4pPr marL="1600200" indent="-228600" defTabSz="920750">
              <a:defRPr>
                <a:solidFill>
                  <a:schemeClr val="tx1"/>
                </a:solidFill>
                <a:latin typeface="Jester" pitchFamily="2" charset="0"/>
              </a:defRPr>
            </a:lvl4pPr>
            <a:lvl5pPr marL="2057400" indent="-228600" defTabSz="920750">
              <a:defRPr>
                <a:solidFill>
                  <a:schemeClr val="tx1"/>
                </a:solidFill>
                <a:latin typeface="Jester" pitchFamily="2" charset="0"/>
              </a:defRPr>
            </a:lvl5pPr>
            <a:lvl6pPr marL="2514600" indent="-228600" defTabSz="920750" eaLnBrk="0" fontAlgn="base" hangingPunct="0">
              <a:spcBef>
                <a:spcPct val="0"/>
              </a:spcBef>
              <a:spcAft>
                <a:spcPct val="0"/>
              </a:spcAft>
              <a:defRPr>
                <a:solidFill>
                  <a:schemeClr val="tx1"/>
                </a:solidFill>
                <a:latin typeface="Jester" pitchFamily="2" charset="0"/>
              </a:defRPr>
            </a:lvl6pPr>
            <a:lvl7pPr marL="2971800" indent="-228600" defTabSz="920750" eaLnBrk="0" fontAlgn="base" hangingPunct="0">
              <a:spcBef>
                <a:spcPct val="0"/>
              </a:spcBef>
              <a:spcAft>
                <a:spcPct val="0"/>
              </a:spcAft>
              <a:defRPr>
                <a:solidFill>
                  <a:schemeClr val="tx1"/>
                </a:solidFill>
                <a:latin typeface="Jester" pitchFamily="2" charset="0"/>
              </a:defRPr>
            </a:lvl7pPr>
            <a:lvl8pPr marL="3429000" indent="-228600" defTabSz="920750" eaLnBrk="0" fontAlgn="base" hangingPunct="0">
              <a:spcBef>
                <a:spcPct val="0"/>
              </a:spcBef>
              <a:spcAft>
                <a:spcPct val="0"/>
              </a:spcAft>
              <a:defRPr>
                <a:solidFill>
                  <a:schemeClr val="tx1"/>
                </a:solidFill>
                <a:latin typeface="Jester" pitchFamily="2" charset="0"/>
              </a:defRPr>
            </a:lvl8pPr>
            <a:lvl9pPr marL="3886200" indent="-228600" defTabSz="920750" eaLnBrk="0" fontAlgn="base" hangingPunct="0">
              <a:spcBef>
                <a:spcPct val="0"/>
              </a:spcBef>
              <a:spcAft>
                <a:spcPct val="0"/>
              </a:spcAft>
              <a:defRPr>
                <a:solidFill>
                  <a:schemeClr val="tx1"/>
                </a:solidFill>
                <a:latin typeface="Jester" pitchFamily="2" charset="0"/>
              </a:defRPr>
            </a:lvl9pPr>
          </a:lstStyle>
          <a:p>
            <a:fld id="{2F627A50-766A-D14F-8EC8-CB97E1ACCBCD}" type="slidenum">
              <a:rPr lang="en-US" altLang="en-US" smtClean="0">
                <a:latin typeface="Arial" panose="020B0604020202020204" pitchFamily="34" charset="0"/>
              </a:rPr>
              <a:pPr/>
              <a:t>27</a:t>
            </a:fld>
            <a:endParaRPr lang="en-US" altLang="en-US">
              <a:latin typeface="Arial" panose="020B0604020202020204" pitchFamily="34" charset="0"/>
            </a:endParaRPr>
          </a:p>
        </p:txBody>
      </p:sp>
    </p:spTree>
    <p:extLst>
      <p:ext uri="{BB962C8B-B14F-4D97-AF65-F5344CB8AC3E}">
        <p14:creationId xmlns:p14="http://schemas.microsoft.com/office/powerpoint/2010/main" val="3328835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B34F9C0E-D580-A946-958B-DCE87DDB3B5D}"/>
              </a:ext>
            </a:extLst>
          </p:cNvPr>
          <p:cNvSpPr>
            <a:spLocks noGrp="1" noRot="1" noChangeAspect="1" noTextEdit="1"/>
          </p:cNvSpPr>
          <p:nvPr>
            <p:ph type="sldImg"/>
          </p:nvPr>
        </p:nvSpPr>
        <p:spPr>
          <a:ln/>
        </p:spPr>
      </p:sp>
      <p:sp>
        <p:nvSpPr>
          <p:cNvPr id="154627" name="Notes Placeholder 2">
            <a:extLst>
              <a:ext uri="{FF2B5EF4-FFF2-40B4-BE49-F238E27FC236}">
                <a16:creationId xmlns:a16="http://schemas.microsoft.com/office/drawing/2014/main" id="{B1018B63-3427-EA45-8756-3CDF72826F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54628" name="Header Placeholder 3">
            <a:extLst>
              <a:ext uri="{FF2B5EF4-FFF2-40B4-BE49-F238E27FC236}">
                <a16:creationId xmlns:a16="http://schemas.microsoft.com/office/drawing/2014/main" id="{A827D285-2C49-7849-9EFB-0F0D574D875F}"/>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High School Financial Planning Program</a:t>
            </a:r>
          </a:p>
        </p:txBody>
      </p:sp>
      <p:sp>
        <p:nvSpPr>
          <p:cNvPr id="154629" name="Date Placeholder 4">
            <a:extLst>
              <a:ext uri="{FF2B5EF4-FFF2-40B4-BE49-F238E27FC236}">
                <a16:creationId xmlns:a16="http://schemas.microsoft.com/office/drawing/2014/main" id="{1E7106BC-BF87-FD40-9B38-F53F8A257D6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Lesson 2-4: Rights and Responsibilities</a:t>
            </a:r>
          </a:p>
        </p:txBody>
      </p:sp>
      <p:sp>
        <p:nvSpPr>
          <p:cNvPr id="154630" name="Footer Placeholder 5">
            <a:extLst>
              <a:ext uri="{FF2B5EF4-FFF2-40B4-BE49-F238E27FC236}">
                <a16:creationId xmlns:a16="http://schemas.microsoft.com/office/drawing/2014/main" id="{2F06DBB6-17B2-FF4C-9D75-FA96552A677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©2012 National Endowment for Financial Education | www.HSFPP.org</a:t>
            </a:r>
          </a:p>
        </p:txBody>
      </p:sp>
      <p:sp>
        <p:nvSpPr>
          <p:cNvPr id="154631" name="Slide Number Placeholder 6">
            <a:extLst>
              <a:ext uri="{FF2B5EF4-FFF2-40B4-BE49-F238E27FC236}">
                <a16:creationId xmlns:a16="http://schemas.microsoft.com/office/drawing/2014/main" id="{298DFC44-431C-244F-BD4C-529D46387FFE}"/>
              </a:ext>
            </a:extLst>
          </p:cNvPr>
          <p:cNvSpPr>
            <a:spLocks noGrp="1"/>
          </p:cNvSpPr>
          <p:nvPr>
            <p:ph type="sldNum" sz="quarter" idx="5"/>
          </p:nvPr>
        </p:nvSpPr>
        <p:spPr>
          <a:xfrm>
            <a:off x="7267767" y="6417292"/>
            <a:ext cx="873398" cy="3464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fld id="{4FA4BDD2-6BF1-7A41-A9FA-A7409D837867}" type="slidenum">
              <a:rPr lang="en-US" altLang="en-US" smtClean="0">
                <a:latin typeface="Arial" panose="020B0604020202020204" pitchFamily="34" charset="0"/>
              </a:rPr>
              <a:pPr/>
              <a:t>28</a:t>
            </a:fld>
            <a:endParaRPr lang="en-US" altLang="en-US">
              <a:latin typeface="Arial" panose="020B0604020202020204" pitchFamily="34" charset="0"/>
            </a:endParaRPr>
          </a:p>
        </p:txBody>
      </p:sp>
    </p:spTree>
    <p:extLst>
      <p:ext uri="{BB962C8B-B14F-4D97-AF65-F5344CB8AC3E}">
        <p14:creationId xmlns:p14="http://schemas.microsoft.com/office/powerpoint/2010/main" val="1379259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29</a:t>
            </a:fld>
            <a:endParaRPr lang="en-US"/>
          </a:p>
        </p:txBody>
      </p:sp>
    </p:spTree>
    <p:extLst>
      <p:ext uri="{BB962C8B-B14F-4D97-AF65-F5344CB8AC3E}">
        <p14:creationId xmlns:p14="http://schemas.microsoft.com/office/powerpoint/2010/main" val="272718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30</a:t>
            </a:fld>
            <a:endParaRPr lang="en-US"/>
          </a:p>
        </p:txBody>
      </p:sp>
    </p:spTree>
    <p:extLst>
      <p:ext uri="{BB962C8B-B14F-4D97-AF65-F5344CB8AC3E}">
        <p14:creationId xmlns:p14="http://schemas.microsoft.com/office/powerpoint/2010/main" val="2801302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31</a:t>
            </a:fld>
            <a:endParaRPr lang="en-US"/>
          </a:p>
        </p:txBody>
      </p:sp>
    </p:spTree>
    <p:extLst>
      <p:ext uri="{BB962C8B-B14F-4D97-AF65-F5344CB8AC3E}">
        <p14:creationId xmlns:p14="http://schemas.microsoft.com/office/powerpoint/2010/main" val="2979585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a:extLst>
              <a:ext uri="{FF2B5EF4-FFF2-40B4-BE49-F238E27FC236}">
                <a16:creationId xmlns:a16="http://schemas.microsoft.com/office/drawing/2014/main" id="{18B64B9C-11B3-954E-8AD3-375ADCF6A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C82884-BF32-3542-A453-C94396E30B2D}" type="slidenum">
              <a:rPr lang="en-US" altLang="en-US" smtClean="0"/>
              <a:pPr>
                <a:spcBef>
                  <a:spcPct val="0"/>
                </a:spcBef>
              </a:pPr>
              <a:t>32</a:t>
            </a:fld>
            <a:endParaRPr lang="en-US" altLang="en-US"/>
          </a:p>
        </p:txBody>
      </p:sp>
      <p:sp>
        <p:nvSpPr>
          <p:cNvPr id="430083" name="Rectangle 2">
            <a:extLst>
              <a:ext uri="{FF2B5EF4-FFF2-40B4-BE49-F238E27FC236}">
                <a16:creationId xmlns:a16="http://schemas.microsoft.com/office/drawing/2014/main" id="{F7D3AD98-3CE9-234A-A970-EACC2EBAB7ED}"/>
              </a:ext>
            </a:extLst>
          </p:cNvPr>
          <p:cNvSpPr>
            <a:spLocks noGrp="1" noRot="1" noChangeAspect="1" noChangeArrowheads="1" noTextEdit="1"/>
          </p:cNvSpPr>
          <p:nvPr>
            <p:ph type="sldImg"/>
          </p:nvPr>
        </p:nvSpPr>
        <p:spPr>
          <a:ln/>
        </p:spPr>
      </p:sp>
      <p:sp>
        <p:nvSpPr>
          <p:cNvPr id="430084" name="Rectangle 3">
            <a:extLst>
              <a:ext uri="{FF2B5EF4-FFF2-40B4-BE49-F238E27FC236}">
                <a16:creationId xmlns:a16="http://schemas.microsoft.com/office/drawing/2014/main" id="{70571FA4-F4CE-A743-A8A0-0B724637CF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9257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74FA8A97-C192-8D4F-8FE8-A1C862EEED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2575" defTabSz="920750">
              <a:spcBef>
                <a:spcPct val="30000"/>
              </a:spcBef>
              <a:defRPr sz="1200">
                <a:solidFill>
                  <a:schemeClr val="tx1"/>
                </a:solidFill>
                <a:latin typeface="Arial" panose="020B0604020202020204" pitchFamily="34" charset="0"/>
              </a:defRPr>
            </a:lvl2pPr>
            <a:lvl3pPr marL="1131888" indent="-225425" defTabSz="920750">
              <a:spcBef>
                <a:spcPct val="30000"/>
              </a:spcBef>
              <a:defRPr sz="1200">
                <a:solidFill>
                  <a:schemeClr val="tx1"/>
                </a:solidFill>
                <a:latin typeface="Arial" panose="020B0604020202020204" pitchFamily="34" charset="0"/>
              </a:defRPr>
            </a:lvl3pPr>
            <a:lvl4pPr marL="1584325" indent="-225425" defTabSz="920750">
              <a:spcBef>
                <a:spcPct val="30000"/>
              </a:spcBef>
              <a:defRPr sz="1200">
                <a:solidFill>
                  <a:schemeClr val="tx1"/>
                </a:solidFill>
                <a:latin typeface="Arial" panose="020B0604020202020204" pitchFamily="34" charset="0"/>
              </a:defRPr>
            </a:lvl4pPr>
            <a:lvl5pPr marL="2036763" indent="-225425" defTabSz="920750">
              <a:spcBef>
                <a:spcPct val="30000"/>
              </a:spcBef>
              <a:defRPr sz="1200">
                <a:solidFill>
                  <a:schemeClr val="tx1"/>
                </a:solidFill>
                <a:latin typeface="Arial" panose="020B0604020202020204" pitchFamily="34" charset="0"/>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09D5CF-64AE-3843-9D47-D192A35B795C}" type="slidenum">
              <a:rPr lang="en-US" altLang="en-US" smtClean="0"/>
              <a:pPr>
                <a:spcBef>
                  <a:spcPct val="0"/>
                </a:spcBef>
              </a:pPr>
              <a:t>3</a:t>
            </a:fld>
            <a:endParaRPr lang="en-US" altLang="en-US"/>
          </a:p>
        </p:txBody>
      </p:sp>
      <p:sp>
        <p:nvSpPr>
          <p:cNvPr id="105475" name="Rectangle 2">
            <a:extLst>
              <a:ext uri="{FF2B5EF4-FFF2-40B4-BE49-F238E27FC236}">
                <a16:creationId xmlns:a16="http://schemas.microsoft.com/office/drawing/2014/main" id="{F4E60954-FD52-1A4A-B60D-B572BC1D6F2F}"/>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EC922DFF-9293-6F4C-B63B-DD5D87C1B0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0920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B9BC7BB7-6A01-8C49-8F0B-70966158FEAF}"/>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2ABEBD7D-2B42-3641-9B6F-091F84F28D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Franklin Gothic Book" panose="020B0503020102020204" pitchFamily="34" charset="0"/>
            </a:endParaRPr>
          </a:p>
        </p:txBody>
      </p:sp>
      <p:sp>
        <p:nvSpPr>
          <p:cNvPr id="107524" name="Date Placeholder 4">
            <a:extLst>
              <a:ext uri="{FF2B5EF4-FFF2-40B4-BE49-F238E27FC236}">
                <a16:creationId xmlns:a16="http://schemas.microsoft.com/office/drawing/2014/main" id="{E80B5E90-558C-4F40-BC19-4A974337086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Lesson 2-1: Using Credit</a:t>
            </a:r>
          </a:p>
        </p:txBody>
      </p:sp>
      <p:sp>
        <p:nvSpPr>
          <p:cNvPr id="107525" name="Footer Placeholder 5">
            <a:extLst>
              <a:ext uri="{FF2B5EF4-FFF2-40B4-BE49-F238E27FC236}">
                <a16:creationId xmlns:a16="http://schemas.microsoft.com/office/drawing/2014/main" id="{40197309-044C-5245-9160-DE579E0AEF4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©2012 National Endowment for Financial Education | www.hsfpp.org</a:t>
            </a:r>
          </a:p>
        </p:txBody>
      </p:sp>
      <p:sp>
        <p:nvSpPr>
          <p:cNvPr id="107526" name="Header Placeholder 6">
            <a:extLst>
              <a:ext uri="{FF2B5EF4-FFF2-40B4-BE49-F238E27FC236}">
                <a16:creationId xmlns:a16="http://schemas.microsoft.com/office/drawing/2014/main" id="{5D5C8241-BDAA-A44F-8FF3-42D04A910FC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High School Financial Planning Program</a:t>
            </a:r>
          </a:p>
        </p:txBody>
      </p:sp>
    </p:spTree>
    <p:extLst>
      <p:ext uri="{BB962C8B-B14F-4D97-AF65-F5344CB8AC3E}">
        <p14:creationId xmlns:p14="http://schemas.microsoft.com/office/powerpoint/2010/main" val="129456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B9BC7BB7-6A01-8C49-8F0B-70966158FEAF}"/>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2ABEBD7D-2B42-3641-9B6F-091F84F28D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Franklin Gothic Book" panose="020B0503020102020204" pitchFamily="34" charset="0"/>
            </a:endParaRPr>
          </a:p>
        </p:txBody>
      </p:sp>
      <p:sp>
        <p:nvSpPr>
          <p:cNvPr id="107524" name="Date Placeholder 4">
            <a:extLst>
              <a:ext uri="{FF2B5EF4-FFF2-40B4-BE49-F238E27FC236}">
                <a16:creationId xmlns:a16="http://schemas.microsoft.com/office/drawing/2014/main" id="{E80B5E90-558C-4F40-BC19-4A974337086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Lesson 2-1: Using Credit</a:t>
            </a:r>
          </a:p>
        </p:txBody>
      </p:sp>
      <p:sp>
        <p:nvSpPr>
          <p:cNvPr id="107525" name="Footer Placeholder 5">
            <a:extLst>
              <a:ext uri="{FF2B5EF4-FFF2-40B4-BE49-F238E27FC236}">
                <a16:creationId xmlns:a16="http://schemas.microsoft.com/office/drawing/2014/main" id="{40197309-044C-5245-9160-DE579E0AEF4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©2012 National Endowment for Financial Education | www.hsfpp.org</a:t>
            </a:r>
          </a:p>
        </p:txBody>
      </p:sp>
      <p:sp>
        <p:nvSpPr>
          <p:cNvPr id="107526" name="Header Placeholder 6">
            <a:extLst>
              <a:ext uri="{FF2B5EF4-FFF2-40B4-BE49-F238E27FC236}">
                <a16:creationId xmlns:a16="http://schemas.microsoft.com/office/drawing/2014/main" id="{5D5C8241-BDAA-A44F-8FF3-42D04A910FC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High School Financial Planning Program</a:t>
            </a:r>
          </a:p>
        </p:txBody>
      </p:sp>
    </p:spTree>
    <p:extLst>
      <p:ext uri="{BB962C8B-B14F-4D97-AF65-F5344CB8AC3E}">
        <p14:creationId xmlns:p14="http://schemas.microsoft.com/office/powerpoint/2010/main" val="88328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B6C0D58-A068-E140-9A40-6021A0BA176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5A892E0A-DB46-0940-9C46-7FC108F205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3668" name="Slide Number Placeholder 3">
            <a:extLst>
              <a:ext uri="{FF2B5EF4-FFF2-40B4-BE49-F238E27FC236}">
                <a16:creationId xmlns:a16="http://schemas.microsoft.com/office/drawing/2014/main" id="{16966BB3-3D19-CC47-9F72-9368CB4296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fld id="{9EBE55DB-2992-8243-AE6B-89D0C134ADBC}" type="slidenum">
              <a:rPr lang="en-US" altLang="en-US" smtClean="0">
                <a:latin typeface="Arial" panose="020B0604020202020204" pitchFamily="34" charset="0"/>
              </a:rPr>
              <a:pPr/>
              <a:t>6</a:t>
            </a:fld>
            <a:endParaRPr lang="en-US" altLang="en-US">
              <a:latin typeface="Arial" panose="020B0604020202020204" pitchFamily="34" charset="0"/>
            </a:endParaRPr>
          </a:p>
        </p:txBody>
      </p:sp>
      <p:sp>
        <p:nvSpPr>
          <p:cNvPr id="113669" name="Date Placeholder 4">
            <a:extLst>
              <a:ext uri="{FF2B5EF4-FFF2-40B4-BE49-F238E27FC236}">
                <a16:creationId xmlns:a16="http://schemas.microsoft.com/office/drawing/2014/main" id="{C41ABDA6-202C-E44F-8C9F-EB9F8A0FDB2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Lesson 2-2: Using Credit</a:t>
            </a:r>
          </a:p>
        </p:txBody>
      </p:sp>
      <p:sp>
        <p:nvSpPr>
          <p:cNvPr id="113670" name="Footer Placeholder 5">
            <a:extLst>
              <a:ext uri="{FF2B5EF4-FFF2-40B4-BE49-F238E27FC236}">
                <a16:creationId xmlns:a16="http://schemas.microsoft.com/office/drawing/2014/main" id="{90966FDA-AF49-DF46-8A48-1324300CE6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©2012 National Endowment for Financial Education | www.hsfpp.org</a:t>
            </a:r>
          </a:p>
        </p:txBody>
      </p:sp>
      <p:sp>
        <p:nvSpPr>
          <p:cNvPr id="113671" name="Header Placeholder 6">
            <a:extLst>
              <a:ext uri="{FF2B5EF4-FFF2-40B4-BE49-F238E27FC236}">
                <a16:creationId xmlns:a16="http://schemas.microsoft.com/office/drawing/2014/main" id="{B70CC38D-FFFE-FA47-81CA-4B8EBCA8B3C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High School Financial Planning Program</a:t>
            </a:r>
          </a:p>
        </p:txBody>
      </p:sp>
    </p:spTree>
    <p:extLst>
      <p:ext uri="{BB962C8B-B14F-4D97-AF65-F5344CB8AC3E}">
        <p14:creationId xmlns:p14="http://schemas.microsoft.com/office/powerpoint/2010/main" val="113116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0BA558A9-2DFA-8740-AB2D-349CE1D28E7C}"/>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06CBBCC2-C836-674C-A256-175F01BBD3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B239C2E4-6335-2045-B58B-72CC2FC3ED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fld id="{73EFB251-4CEE-6144-BF3E-12E90CE189D3}"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115717" name="Date Placeholder 4">
            <a:extLst>
              <a:ext uri="{FF2B5EF4-FFF2-40B4-BE49-F238E27FC236}">
                <a16:creationId xmlns:a16="http://schemas.microsoft.com/office/drawing/2014/main" id="{F9AB9AF8-363C-6849-863A-56CA4D6BA80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Lesson 2-2: Using Credit</a:t>
            </a:r>
          </a:p>
        </p:txBody>
      </p:sp>
      <p:sp>
        <p:nvSpPr>
          <p:cNvPr id="115718" name="Footer Placeholder 5">
            <a:extLst>
              <a:ext uri="{FF2B5EF4-FFF2-40B4-BE49-F238E27FC236}">
                <a16:creationId xmlns:a16="http://schemas.microsoft.com/office/drawing/2014/main" id="{A859D821-15FB-8949-9B1E-7E93F0FEA2E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©2012 National Endowment for Financial Education | www.hsfpp.org</a:t>
            </a:r>
          </a:p>
        </p:txBody>
      </p:sp>
      <p:sp>
        <p:nvSpPr>
          <p:cNvPr id="115719" name="Header Placeholder 6">
            <a:extLst>
              <a:ext uri="{FF2B5EF4-FFF2-40B4-BE49-F238E27FC236}">
                <a16:creationId xmlns:a16="http://schemas.microsoft.com/office/drawing/2014/main" id="{0DD5DFA4-B27C-544F-8DB4-804874625138}"/>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High School Financial Planning Program</a:t>
            </a:r>
          </a:p>
        </p:txBody>
      </p:sp>
    </p:spTree>
    <p:extLst>
      <p:ext uri="{BB962C8B-B14F-4D97-AF65-F5344CB8AC3E}">
        <p14:creationId xmlns:p14="http://schemas.microsoft.com/office/powerpoint/2010/main" val="317779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127FBEF4-1E29-8E4A-9561-035332A1E08B}"/>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281D8B00-44DF-B04E-BFF8-ADC3B00D95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Franklin Gothic Medium" panose="020B0603020102020204" pitchFamily="34" charset="0"/>
            </a:endParaRPr>
          </a:p>
        </p:txBody>
      </p:sp>
      <p:sp>
        <p:nvSpPr>
          <p:cNvPr id="117764" name="Slide Number Placeholder 3">
            <a:extLst>
              <a:ext uri="{FF2B5EF4-FFF2-40B4-BE49-F238E27FC236}">
                <a16:creationId xmlns:a16="http://schemas.microsoft.com/office/drawing/2014/main" id="{A7D44B7F-1085-BA4E-A077-668CC1A927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fld id="{204C4178-AA4B-134D-8AAB-BB16F87E3FDA}"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117765" name="Date Placeholder 4">
            <a:extLst>
              <a:ext uri="{FF2B5EF4-FFF2-40B4-BE49-F238E27FC236}">
                <a16:creationId xmlns:a16="http://schemas.microsoft.com/office/drawing/2014/main" id="{D03A5466-5C6B-844A-BB10-07410FA7599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Lesson 2-2: Using Credit</a:t>
            </a:r>
          </a:p>
        </p:txBody>
      </p:sp>
      <p:sp>
        <p:nvSpPr>
          <p:cNvPr id="117766" name="Footer Placeholder 5">
            <a:extLst>
              <a:ext uri="{FF2B5EF4-FFF2-40B4-BE49-F238E27FC236}">
                <a16:creationId xmlns:a16="http://schemas.microsoft.com/office/drawing/2014/main" id="{EFED8411-1655-E748-8373-6A0D27C806C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©2012 National Endowment for Financial Education | www.hsfpp.org</a:t>
            </a:r>
          </a:p>
        </p:txBody>
      </p:sp>
      <p:sp>
        <p:nvSpPr>
          <p:cNvPr id="117767" name="Header Placeholder 6">
            <a:extLst>
              <a:ext uri="{FF2B5EF4-FFF2-40B4-BE49-F238E27FC236}">
                <a16:creationId xmlns:a16="http://schemas.microsoft.com/office/drawing/2014/main" id="{AE567B6D-38D3-0D4E-92F5-BB91AFB91D7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High School Financial Planning Program</a:t>
            </a:r>
          </a:p>
        </p:txBody>
      </p:sp>
    </p:spTree>
    <p:extLst>
      <p:ext uri="{BB962C8B-B14F-4D97-AF65-F5344CB8AC3E}">
        <p14:creationId xmlns:p14="http://schemas.microsoft.com/office/powerpoint/2010/main" val="372925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322AD12A-717F-1A44-851C-1F05850C2A3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B5A1E837-96EE-2940-A15A-68EB9C2FB32E}"/>
              </a:ext>
            </a:extLst>
          </p:cNvPr>
          <p:cNvSpPr>
            <a:spLocks noGrp="1"/>
          </p:cNvSpPr>
          <p:nvPr>
            <p:ph type="body" idx="1"/>
          </p:nvPr>
        </p:nvSpPr>
        <p:spPr/>
        <p:txBody>
          <a:bodyPr>
            <a:normAutofit/>
          </a:bodyPr>
          <a:lstStyle/>
          <a:p>
            <a:pPr>
              <a:defRPr/>
            </a:pPr>
            <a:endParaRPr lang="en-US" dirty="0"/>
          </a:p>
        </p:txBody>
      </p:sp>
      <p:sp>
        <p:nvSpPr>
          <p:cNvPr id="121860" name="Slide Number Placeholder 3">
            <a:extLst>
              <a:ext uri="{FF2B5EF4-FFF2-40B4-BE49-F238E27FC236}">
                <a16:creationId xmlns:a16="http://schemas.microsoft.com/office/drawing/2014/main" id="{68E81D86-9287-8545-9484-127FD5EFDB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fld id="{14C40B26-06F8-954E-A9B4-9D572776DD1B}" type="slidenum">
              <a:rPr lang="en-US" altLang="en-US" smtClean="0">
                <a:latin typeface="Arial" panose="020B0604020202020204" pitchFamily="34" charset="0"/>
              </a:rPr>
              <a:pPr/>
              <a:t>9</a:t>
            </a:fld>
            <a:endParaRPr lang="en-US" altLang="en-US">
              <a:latin typeface="Arial" panose="020B0604020202020204" pitchFamily="34" charset="0"/>
            </a:endParaRPr>
          </a:p>
        </p:txBody>
      </p:sp>
      <p:sp>
        <p:nvSpPr>
          <p:cNvPr id="121861" name="Date Placeholder 4">
            <a:extLst>
              <a:ext uri="{FF2B5EF4-FFF2-40B4-BE49-F238E27FC236}">
                <a16:creationId xmlns:a16="http://schemas.microsoft.com/office/drawing/2014/main" id="{8D041848-D66E-E044-A26E-8704B2934C0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Lesson 2-2: Using Credit</a:t>
            </a:r>
          </a:p>
        </p:txBody>
      </p:sp>
      <p:sp>
        <p:nvSpPr>
          <p:cNvPr id="121862" name="Footer Placeholder 5">
            <a:extLst>
              <a:ext uri="{FF2B5EF4-FFF2-40B4-BE49-F238E27FC236}">
                <a16:creationId xmlns:a16="http://schemas.microsoft.com/office/drawing/2014/main" id="{7F5B68B1-A158-0745-B1B6-104BEA923E8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©2012 National Endowment for Financial Education | www.hsfpp.org</a:t>
            </a:r>
          </a:p>
        </p:txBody>
      </p:sp>
      <p:sp>
        <p:nvSpPr>
          <p:cNvPr id="121863" name="Header Placeholder 6">
            <a:extLst>
              <a:ext uri="{FF2B5EF4-FFF2-40B4-BE49-F238E27FC236}">
                <a16:creationId xmlns:a16="http://schemas.microsoft.com/office/drawing/2014/main" id="{8EFBAF6D-4665-7141-9D52-7BAC2C408F94}"/>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Jester" pitchFamily="2" charset="0"/>
              </a:defRPr>
            </a:lvl1pPr>
            <a:lvl2pPr marL="735013" indent="-282575" defTabSz="920750">
              <a:defRPr>
                <a:solidFill>
                  <a:schemeClr val="tx1"/>
                </a:solidFill>
                <a:latin typeface="Jester" pitchFamily="2" charset="0"/>
              </a:defRPr>
            </a:lvl2pPr>
            <a:lvl3pPr marL="1131888" indent="-225425" defTabSz="920750">
              <a:defRPr>
                <a:solidFill>
                  <a:schemeClr val="tx1"/>
                </a:solidFill>
                <a:latin typeface="Jester" pitchFamily="2" charset="0"/>
              </a:defRPr>
            </a:lvl3pPr>
            <a:lvl4pPr marL="1584325" indent="-225425" defTabSz="920750">
              <a:defRPr>
                <a:solidFill>
                  <a:schemeClr val="tx1"/>
                </a:solidFill>
                <a:latin typeface="Jester" pitchFamily="2" charset="0"/>
              </a:defRPr>
            </a:lvl4pPr>
            <a:lvl5pPr marL="2036763" indent="-225425" defTabSz="920750">
              <a:defRPr>
                <a:solidFill>
                  <a:schemeClr val="tx1"/>
                </a:solidFill>
                <a:latin typeface="Jester" pitchFamily="2" charset="0"/>
              </a:defRPr>
            </a:lvl5pPr>
            <a:lvl6pPr marL="2493963" indent="-225425" defTabSz="920750" eaLnBrk="0" fontAlgn="base" hangingPunct="0">
              <a:spcBef>
                <a:spcPct val="0"/>
              </a:spcBef>
              <a:spcAft>
                <a:spcPct val="0"/>
              </a:spcAft>
              <a:defRPr>
                <a:solidFill>
                  <a:schemeClr val="tx1"/>
                </a:solidFill>
                <a:latin typeface="Jester" pitchFamily="2" charset="0"/>
              </a:defRPr>
            </a:lvl6pPr>
            <a:lvl7pPr marL="2951163" indent="-225425" defTabSz="920750" eaLnBrk="0" fontAlgn="base" hangingPunct="0">
              <a:spcBef>
                <a:spcPct val="0"/>
              </a:spcBef>
              <a:spcAft>
                <a:spcPct val="0"/>
              </a:spcAft>
              <a:defRPr>
                <a:solidFill>
                  <a:schemeClr val="tx1"/>
                </a:solidFill>
                <a:latin typeface="Jester" pitchFamily="2" charset="0"/>
              </a:defRPr>
            </a:lvl7pPr>
            <a:lvl8pPr marL="3408363" indent="-225425" defTabSz="920750" eaLnBrk="0" fontAlgn="base" hangingPunct="0">
              <a:spcBef>
                <a:spcPct val="0"/>
              </a:spcBef>
              <a:spcAft>
                <a:spcPct val="0"/>
              </a:spcAft>
              <a:defRPr>
                <a:solidFill>
                  <a:schemeClr val="tx1"/>
                </a:solidFill>
                <a:latin typeface="Jester" pitchFamily="2" charset="0"/>
              </a:defRPr>
            </a:lvl8pPr>
            <a:lvl9pPr marL="3865563" indent="-225425" defTabSz="920750" eaLnBrk="0" fontAlgn="base" hangingPunct="0">
              <a:spcBef>
                <a:spcPct val="0"/>
              </a:spcBef>
              <a:spcAft>
                <a:spcPct val="0"/>
              </a:spcAft>
              <a:defRPr>
                <a:solidFill>
                  <a:schemeClr val="tx1"/>
                </a:solidFill>
                <a:latin typeface="Jester" pitchFamily="2" charset="0"/>
              </a:defRPr>
            </a:lvl9pPr>
          </a:lstStyle>
          <a:p>
            <a:r>
              <a:rPr lang="en-US" altLang="en-US">
                <a:latin typeface="Arial" panose="020B0604020202020204" pitchFamily="34" charset="0"/>
              </a:rPr>
              <a:t>High School Financial Planning Program</a:t>
            </a:r>
          </a:p>
        </p:txBody>
      </p:sp>
    </p:spTree>
    <p:extLst>
      <p:ext uri="{BB962C8B-B14F-4D97-AF65-F5344CB8AC3E}">
        <p14:creationId xmlns:p14="http://schemas.microsoft.com/office/powerpoint/2010/main" val="4101521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00">
            <a:alpha val="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C7BC7F-AE7D-CB49-9743-506316C416A1}"/>
              </a:ext>
            </a:extLst>
          </p:cNvPr>
          <p:cNvPicPr>
            <a:picLocks noChangeAspect="1"/>
          </p:cNvPicPr>
          <p:nvPr userDrawn="1"/>
        </p:nvPicPr>
        <p:blipFill>
          <a:blip r:embed="rId2">
            <a:alphaModFix amt="35000"/>
          </a:blip>
          <a:stretch>
            <a:fillRect/>
          </a:stretch>
        </p:blipFill>
        <p:spPr>
          <a:xfrm>
            <a:off x="-10886" y="0"/>
            <a:ext cx="9156335" cy="6858000"/>
          </a:xfrm>
          <a:prstGeom prst="rect">
            <a:avLst/>
          </a:prstGeom>
        </p:spPr>
      </p:pic>
    </p:spTree>
    <p:extLst>
      <p:ext uri="{BB962C8B-B14F-4D97-AF65-F5344CB8AC3E}">
        <p14:creationId xmlns:p14="http://schemas.microsoft.com/office/powerpoint/2010/main" val="532824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907AF4-5B7D-0E41-A0A7-644BADCC29A7}"/>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FA5A3FF-1930-6542-8D30-F74CABDF6E3E}"/>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58180AF-30F1-774E-8F0B-968438302552}"/>
              </a:ext>
            </a:extLst>
          </p:cNvPr>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926C0AA-F4FB-1842-A47A-E859E9E55509}" type="slidenum">
              <a:rPr lang="en-US" altLang="en-US"/>
              <a:pPr>
                <a:defRPr/>
              </a:pPr>
              <a:t>‹#›</a:t>
            </a:fld>
            <a:endParaRPr lang="en-US" altLang="en-US"/>
          </a:p>
        </p:txBody>
      </p:sp>
    </p:spTree>
    <p:extLst>
      <p:ext uri="{BB962C8B-B14F-4D97-AF65-F5344CB8AC3E}">
        <p14:creationId xmlns:p14="http://schemas.microsoft.com/office/powerpoint/2010/main" val="1099029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6D9B3AC-EB0B-524E-AAD3-01FB12B81573}"/>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9367A5B-8DBF-5B4F-BBF1-FB9859C92201}"/>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06946B3-58C9-E341-8E7B-B85198186EEB}"/>
              </a:ext>
            </a:extLst>
          </p:cNvPr>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22893C-125C-854E-A49D-98A57CE42149}" type="slidenum">
              <a:rPr lang="en-US" altLang="en-US"/>
              <a:pPr>
                <a:defRPr/>
              </a:pPr>
              <a:t>‹#›</a:t>
            </a:fld>
            <a:endParaRPr lang="en-US" altLang="en-US"/>
          </a:p>
        </p:txBody>
      </p:sp>
    </p:spTree>
    <p:extLst>
      <p:ext uri="{BB962C8B-B14F-4D97-AF65-F5344CB8AC3E}">
        <p14:creationId xmlns:p14="http://schemas.microsoft.com/office/powerpoint/2010/main" val="3778778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66966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26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181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8729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724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56822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886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1188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6F33FE3E-1C45-9848-8A03-B53EDBF77AB2}"/>
              </a:ext>
            </a:extLst>
          </p:cNvPr>
          <p:cNvSpPr>
            <a:spLocks noGrp="1"/>
          </p:cNvSpPr>
          <p:nvPr>
            <p:ph type="dt" sz="half" idx="10"/>
          </p:nvPr>
        </p:nvSpPr>
        <p:spPr>
          <a:xfrm>
            <a:off x="457200" y="6245225"/>
            <a:ext cx="2133600" cy="476250"/>
          </a:xfrm>
          <a:prstGeom prst="rect">
            <a:avLst/>
          </a:prstGeom>
        </p:spPr>
        <p:txBody>
          <a:bodyPr/>
          <a:lstStyle>
            <a:lvl1pPr>
              <a:defRPr/>
            </a:lvl1pPr>
          </a:lstStyle>
          <a:p>
            <a:pPr>
              <a:defRPr/>
            </a:pPr>
            <a:r>
              <a:rPr lang="en-US"/>
              <a:t>2015</a:t>
            </a:r>
          </a:p>
        </p:txBody>
      </p:sp>
      <p:sp>
        <p:nvSpPr>
          <p:cNvPr id="8" name="Footer Placeholder 4">
            <a:extLst>
              <a:ext uri="{FF2B5EF4-FFF2-40B4-BE49-F238E27FC236}">
                <a16:creationId xmlns:a16="http://schemas.microsoft.com/office/drawing/2014/main" id="{66F94144-9773-CA4A-B416-B1493BCD5CA1}"/>
              </a:ext>
            </a:extLst>
          </p:cNvPr>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US"/>
              <a:t>UT Extension, FCS</a:t>
            </a:r>
          </a:p>
        </p:txBody>
      </p:sp>
      <p:sp>
        <p:nvSpPr>
          <p:cNvPr id="9" name="Slide Number Placeholder 5">
            <a:extLst>
              <a:ext uri="{FF2B5EF4-FFF2-40B4-BE49-F238E27FC236}">
                <a16:creationId xmlns:a16="http://schemas.microsoft.com/office/drawing/2014/main" id="{C0D66384-794F-6F48-9D58-2F26D3036E82}"/>
              </a:ext>
            </a:extLst>
          </p:cNvPr>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8ABC76C4-FB11-294E-A968-18A3A7F9596C}" type="slidenum">
              <a:rPr lang="en-US" altLang="en-US"/>
              <a:pPr>
                <a:defRPr/>
              </a:pPr>
              <a:t>‹#›</a:t>
            </a:fld>
            <a:endParaRPr lang="en-US" altLang="en-US"/>
          </a:p>
        </p:txBody>
      </p:sp>
    </p:spTree>
    <p:extLst>
      <p:ext uri="{BB962C8B-B14F-4D97-AF65-F5344CB8AC3E}">
        <p14:creationId xmlns:p14="http://schemas.microsoft.com/office/powerpoint/2010/main" val="1941853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0704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272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345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29018D-44A1-2D4B-B83C-06933CAA0CBC}"/>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584383C-3766-9649-8D4D-34A22169DA89}"/>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E6CF6B7-43D7-BF4E-BC99-4C2774A84267}"/>
              </a:ext>
            </a:extLst>
          </p:cNvPr>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0D94485-9F8C-6B45-BEB4-9FD398D07B8D}" type="slidenum">
              <a:rPr lang="en-US" altLang="en-US"/>
              <a:pPr>
                <a:defRPr/>
              </a:pPr>
              <a:t>‹#›</a:t>
            </a:fld>
            <a:endParaRPr lang="en-US" altLang="en-US"/>
          </a:p>
        </p:txBody>
      </p:sp>
    </p:spTree>
    <p:extLst>
      <p:ext uri="{BB962C8B-B14F-4D97-AF65-F5344CB8AC3E}">
        <p14:creationId xmlns:p14="http://schemas.microsoft.com/office/powerpoint/2010/main" val="4086641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958E8CAE-DC8D-9842-8646-4079EBE8130F}"/>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B6D5A8A-8CAE-5B46-A024-09DBE05ED338}"/>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3AE270F-F0B0-594D-8DD2-302C09EC96D9}"/>
              </a:ext>
            </a:extLst>
          </p:cNvPr>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4198AA5-8071-164B-A9DD-FC9A24F2128D}" type="slidenum">
              <a:rPr lang="en-US" altLang="en-US"/>
              <a:pPr>
                <a:defRPr/>
              </a:pPr>
              <a:t>‹#›</a:t>
            </a:fld>
            <a:endParaRPr lang="en-US" altLang="en-US"/>
          </a:p>
        </p:txBody>
      </p:sp>
    </p:spTree>
    <p:extLst>
      <p:ext uri="{BB962C8B-B14F-4D97-AF65-F5344CB8AC3E}">
        <p14:creationId xmlns:p14="http://schemas.microsoft.com/office/powerpoint/2010/main" val="1625173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D9CF27-37D0-AE43-AAE1-A6AEEFC5D8CE}"/>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5C467A2-DDB8-CC4A-B7DB-97DE1B1E6953}"/>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C0576EE-841C-3948-BE11-72C61B7620D6}"/>
              </a:ext>
            </a:extLst>
          </p:cNvPr>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F9BE3DE-D8A3-D645-8FC2-6C8BCB03A864}" type="slidenum">
              <a:rPr lang="en-US" altLang="en-US"/>
              <a:pPr>
                <a:defRPr/>
              </a:pPr>
              <a:t>‹#›</a:t>
            </a:fld>
            <a:endParaRPr lang="en-US" altLang="en-US"/>
          </a:p>
        </p:txBody>
      </p:sp>
    </p:spTree>
    <p:extLst>
      <p:ext uri="{BB962C8B-B14F-4D97-AF65-F5344CB8AC3E}">
        <p14:creationId xmlns:p14="http://schemas.microsoft.com/office/powerpoint/2010/main" val="398298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B49A171-BE13-1540-9692-C216089548DD}"/>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1017464-8864-FA4D-9446-09C6288A0B87}"/>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55F90A0-9C07-104A-A674-9BEA135025F9}"/>
              </a:ext>
            </a:extLst>
          </p:cNvPr>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7CE2631-EC5B-D94D-BF18-530AD5578727}" type="slidenum">
              <a:rPr lang="en-US" altLang="en-US"/>
              <a:pPr>
                <a:defRPr/>
              </a:pPr>
              <a:t>‹#›</a:t>
            </a:fld>
            <a:endParaRPr lang="en-US" altLang="en-US"/>
          </a:p>
        </p:txBody>
      </p:sp>
    </p:spTree>
    <p:extLst>
      <p:ext uri="{BB962C8B-B14F-4D97-AF65-F5344CB8AC3E}">
        <p14:creationId xmlns:p14="http://schemas.microsoft.com/office/powerpoint/2010/main" val="2319368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4210A6-2982-B949-9A97-FB4AFD110E4C}"/>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B7EAEF-A163-2B43-A693-77E40128AE8C}"/>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1CCAE3-14EF-5B47-B699-8DB9DCCF63A1}"/>
              </a:ext>
            </a:extLst>
          </p:cNvPr>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4EBCB0D-61A6-C047-A4AE-A2C20339F444}" type="slidenum">
              <a:rPr lang="en-US" altLang="en-US"/>
              <a:pPr>
                <a:defRPr/>
              </a:pPr>
              <a:t>‹#›</a:t>
            </a:fld>
            <a:endParaRPr lang="en-US" altLang="en-US"/>
          </a:p>
        </p:txBody>
      </p:sp>
    </p:spTree>
    <p:extLst>
      <p:ext uri="{BB962C8B-B14F-4D97-AF65-F5344CB8AC3E}">
        <p14:creationId xmlns:p14="http://schemas.microsoft.com/office/powerpoint/2010/main" val="3229152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4">
            <a:extLst>
              <a:ext uri="{FF2B5EF4-FFF2-40B4-BE49-F238E27FC236}">
                <a16:creationId xmlns:a16="http://schemas.microsoft.com/office/drawing/2014/main" id="{B5F1627D-4981-3D4B-8D94-7D0B1726DBF5}"/>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E39062-B1C6-FC4F-97DC-1CD0B10AF609}"/>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DBEF3D-3A6E-7348-98F6-9D95F58B77BE}"/>
              </a:ext>
            </a:extLst>
          </p:cNvPr>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0DC44BE-4E8A-9143-8ABD-BC1A9E861571}" type="slidenum">
              <a:rPr lang="en-US" altLang="en-US"/>
              <a:pPr>
                <a:defRPr/>
              </a:pPr>
              <a:t>‹#›</a:t>
            </a:fld>
            <a:endParaRPr lang="en-US" altLang="en-US"/>
          </a:p>
        </p:txBody>
      </p:sp>
    </p:spTree>
    <p:extLst>
      <p:ext uri="{BB962C8B-B14F-4D97-AF65-F5344CB8AC3E}">
        <p14:creationId xmlns:p14="http://schemas.microsoft.com/office/powerpoint/2010/main" val="1858563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C79732-B0A3-294A-98CB-513BE1F36F65}"/>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2608BDD-21E4-A943-B154-003CAE91517B}"/>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95E281B-39BA-7A4B-BAB9-93F9EAD7B74A}"/>
              </a:ext>
            </a:extLst>
          </p:cNvPr>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38E060E-DECB-CD4B-B16F-FADDA9AC0DA3}" type="slidenum">
              <a:rPr lang="en-US" altLang="en-US"/>
              <a:pPr>
                <a:defRPr/>
              </a:pPr>
              <a:t>‹#›</a:t>
            </a:fld>
            <a:endParaRPr lang="en-US" altLang="en-US"/>
          </a:p>
        </p:txBody>
      </p:sp>
    </p:spTree>
    <p:extLst>
      <p:ext uri="{BB962C8B-B14F-4D97-AF65-F5344CB8AC3E}">
        <p14:creationId xmlns:p14="http://schemas.microsoft.com/office/powerpoint/2010/main" val="2745499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B08446-6336-4F4D-B1FD-ADA80BC4413E}"/>
              </a:ext>
            </a:extLst>
          </p:cNvPr>
          <p:cNvPicPr>
            <a:picLocks noChangeAspect="1"/>
          </p:cNvPicPr>
          <p:nvPr userDrawn="1"/>
        </p:nvPicPr>
        <p:blipFill>
          <a:blip r:embed="rId13">
            <a:alphaModFix amt="35000"/>
          </a:blip>
          <a:stretch>
            <a:fillRect/>
          </a:stretch>
        </p:blipFill>
        <p:spPr>
          <a:xfrm>
            <a:off x="-10886" y="0"/>
            <a:ext cx="9156335" cy="6858000"/>
          </a:xfrm>
          <a:prstGeom prst="rect">
            <a:avLst/>
          </a:prstGeom>
        </p:spPr>
      </p:pic>
    </p:spTree>
  </p:cSld>
  <p:clrMap bg1="lt1" tx1="dk1" bg2="lt2" tx2="dk2" accent1="accent1" accent2="accent2" accent3="accent3" accent4="accent4" accent5="accent5" accent6="accent6" hlink="hlink" folHlink="folHlink"/>
  <p:sldLayoutIdLst>
    <p:sldLayoutId id="2147487335" r:id="rId1"/>
    <p:sldLayoutId id="2147487336" r:id="rId2"/>
    <p:sldLayoutId id="2147487337" r:id="rId3"/>
    <p:sldLayoutId id="2147487338" r:id="rId4"/>
    <p:sldLayoutId id="2147487339" r:id="rId5"/>
    <p:sldLayoutId id="2147487340" r:id="rId6"/>
    <p:sldLayoutId id="2147487341" r:id="rId7"/>
    <p:sldLayoutId id="2147487342" r:id="rId8"/>
    <p:sldLayoutId id="2147487343" r:id="rId9"/>
    <p:sldLayoutId id="2147487344" r:id="rId10"/>
    <p:sldLayoutId id="214748734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12157"/>
          </a:srgbClr>
        </a:solidFill>
        <a:effectLst/>
      </p:bgPr>
    </p:bg>
    <p:spTree>
      <p:nvGrpSpPr>
        <p:cNvPr id="1" name=""/>
        <p:cNvGrpSpPr/>
        <p:nvPr/>
      </p:nvGrpSpPr>
      <p:grpSpPr>
        <a:xfrm>
          <a:off x="0" y="0"/>
          <a:ext cx="0" cy="0"/>
          <a:chOff x="0" y="0"/>
          <a:chExt cx="0" cy="0"/>
        </a:xfrm>
      </p:grpSpPr>
      <p:pic>
        <p:nvPicPr>
          <p:cNvPr id="2050" name="Picture 12" descr="DSCF5678c">
            <a:extLst>
              <a:ext uri="{FF2B5EF4-FFF2-40B4-BE49-F238E27FC236}">
                <a16:creationId xmlns:a16="http://schemas.microsoft.com/office/drawing/2014/main" id="{A76E8577-D5AB-A342-B66C-8B79EE8EAE2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b="2248"/>
          <a:stretch>
            <a:fillRect/>
          </a:stretch>
        </p:blipFill>
        <p:spPr bwMode="auto">
          <a:xfrm>
            <a:off x="0" y="5313363"/>
            <a:ext cx="236220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
            <a:extLst>
              <a:ext uri="{FF2B5EF4-FFF2-40B4-BE49-F238E27FC236}">
                <a16:creationId xmlns:a16="http://schemas.microsoft.com/office/drawing/2014/main" id="{01E2532F-8507-5D46-8FD2-0D40D0ABEE38}"/>
              </a:ext>
            </a:extLst>
          </p:cNvPr>
          <p:cNvSpPr txBox="1">
            <a:spLocks noChangeArrowheads="1"/>
          </p:cNvSpPr>
          <p:nvPr userDrawn="1"/>
        </p:nvSpPr>
        <p:spPr bwMode="auto">
          <a:xfrm>
            <a:off x="0" y="0"/>
            <a:ext cx="5426075" cy="396875"/>
          </a:xfrm>
          <a:prstGeom prst="rect">
            <a:avLst/>
          </a:prstGeom>
          <a:noFill/>
          <a:ln w="9525">
            <a:noFill/>
            <a:miter lim="800000"/>
            <a:headEnd/>
            <a:tailEnd/>
          </a:ln>
          <a:effectLst/>
        </p:spPr>
        <p:txBody>
          <a:bodyPr wrap="none">
            <a:spAutoFit/>
          </a:bodyPr>
          <a:lstStyle/>
          <a:p>
            <a:pPr eaLnBrk="1" hangingPunct="1">
              <a:defRPr/>
            </a:pPr>
            <a:r>
              <a:rPr lang="en-US" sz="2000" dirty="0">
                <a:solidFill>
                  <a:srgbClr val="00A5E0"/>
                </a:solidFill>
                <a:effectLst>
                  <a:outerShdw blurRad="38100" dist="38100" dir="2700000" algn="tl">
                    <a:srgbClr val="C0C0C0"/>
                  </a:outerShdw>
                </a:effectLst>
                <a:latin typeface="AvantGarde Md BT" pitchFamily="34" charset="0"/>
              </a:rPr>
              <a:t>NEFE High School Financial Planning Program</a:t>
            </a:r>
          </a:p>
        </p:txBody>
      </p:sp>
      <p:pic>
        <p:nvPicPr>
          <p:cNvPr id="2052" name="Picture 23" descr="NEFE aaaa">
            <a:extLst>
              <a:ext uri="{FF2B5EF4-FFF2-40B4-BE49-F238E27FC236}">
                <a16:creationId xmlns:a16="http://schemas.microsoft.com/office/drawing/2014/main" id="{0B810031-5E73-E345-AE61-F2581995F6D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96200" y="62484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4">
            <a:extLst>
              <a:ext uri="{FF2B5EF4-FFF2-40B4-BE49-F238E27FC236}">
                <a16:creationId xmlns:a16="http://schemas.microsoft.com/office/drawing/2014/main" id="{3112CBCF-2C25-154E-A359-CC05F2E4CA54}"/>
              </a:ext>
            </a:extLst>
          </p:cNvPr>
          <p:cNvSpPr>
            <a:spLocks noChangeArrowheads="1"/>
          </p:cNvSpPr>
          <p:nvPr userDrawn="1"/>
        </p:nvSpPr>
        <p:spPr bwMode="auto">
          <a:xfrm>
            <a:off x="0" y="4876800"/>
            <a:ext cx="2362200" cy="19812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Jester" pitchFamily="2" charset="0"/>
              </a:defRPr>
            </a:lvl1pPr>
            <a:lvl2pPr marL="742950" indent="-285750" eaLnBrk="0" hangingPunct="0">
              <a:defRPr>
                <a:solidFill>
                  <a:schemeClr val="tx1"/>
                </a:solidFill>
                <a:latin typeface="Jester" pitchFamily="2" charset="0"/>
              </a:defRPr>
            </a:lvl2pPr>
            <a:lvl3pPr marL="1143000" indent="-228600" eaLnBrk="0" hangingPunct="0">
              <a:defRPr>
                <a:solidFill>
                  <a:schemeClr val="tx1"/>
                </a:solidFill>
                <a:latin typeface="Jester" pitchFamily="2" charset="0"/>
              </a:defRPr>
            </a:lvl3pPr>
            <a:lvl4pPr marL="1600200" indent="-228600" eaLnBrk="0" hangingPunct="0">
              <a:defRPr>
                <a:solidFill>
                  <a:schemeClr val="tx1"/>
                </a:solidFill>
                <a:latin typeface="Jester" pitchFamily="2" charset="0"/>
              </a:defRPr>
            </a:lvl4pPr>
            <a:lvl5pPr marL="2057400" indent="-228600" eaLnBrk="0" hangingPunct="0">
              <a:defRPr>
                <a:solidFill>
                  <a:schemeClr val="tx1"/>
                </a:solidFill>
                <a:latin typeface="Jester" pitchFamily="2" charset="0"/>
              </a:defRPr>
            </a:lvl5pPr>
            <a:lvl6pPr marL="2514600" indent="-228600" eaLnBrk="0" fontAlgn="base" hangingPunct="0">
              <a:spcBef>
                <a:spcPct val="0"/>
              </a:spcBef>
              <a:spcAft>
                <a:spcPct val="0"/>
              </a:spcAft>
              <a:defRPr>
                <a:solidFill>
                  <a:schemeClr val="tx1"/>
                </a:solidFill>
                <a:latin typeface="Jester" pitchFamily="2" charset="0"/>
              </a:defRPr>
            </a:lvl6pPr>
            <a:lvl7pPr marL="2971800" indent="-228600" eaLnBrk="0" fontAlgn="base" hangingPunct="0">
              <a:spcBef>
                <a:spcPct val="0"/>
              </a:spcBef>
              <a:spcAft>
                <a:spcPct val="0"/>
              </a:spcAft>
              <a:defRPr>
                <a:solidFill>
                  <a:schemeClr val="tx1"/>
                </a:solidFill>
                <a:latin typeface="Jester" pitchFamily="2" charset="0"/>
              </a:defRPr>
            </a:lvl7pPr>
            <a:lvl8pPr marL="3429000" indent="-228600" eaLnBrk="0" fontAlgn="base" hangingPunct="0">
              <a:spcBef>
                <a:spcPct val="0"/>
              </a:spcBef>
              <a:spcAft>
                <a:spcPct val="0"/>
              </a:spcAft>
              <a:defRPr>
                <a:solidFill>
                  <a:schemeClr val="tx1"/>
                </a:solidFill>
                <a:latin typeface="Jester" pitchFamily="2" charset="0"/>
              </a:defRPr>
            </a:lvl8pPr>
            <a:lvl9pPr marL="3886200" indent="-228600" eaLnBrk="0" fontAlgn="base" hangingPunct="0">
              <a:spcBef>
                <a:spcPct val="0"/>
              </a:spcBef>
              <a:spcAft>
                <a:spcPct val="0"/>
              </a:spcAft>
              <a:defRPr>
                <a:solidFill>
                  <a:schemeClr val="tx1"/>
                </a:solidFill>
                <a:latin typeface="Jester" pitchFamily="2" charset="0"/>
              </a:defRPr>
            </a:lvl9pPr>
          </a:lstStyle>
          <a:p>
            <a:pPr eaLnBrk="1" hangingPunct="1">
              <a:defRPr/>
            </a:pPr>
            <a:endParaRPr lang="en-US">
              <a:solidFill>
                <a:srgbClr val="000000"/>
              </a:solidFill>
              <a:latin typeface="Arial" panose="020B0604020202020204" pitchFamily="34" charset="0"/>
            </a:endParaRPr>
          </a:p>
        </p:txBody>
      </p:sp>
      <p:sp>
        <p:nvSpPr>
          <p:cNvPr id="4102" name="Text Box 25">
            <a:extLst>
              <a:ext uri="{FF2B5EF4-FFF2-40B4-BE49-F238E27FC236}">
                <a16:creationId xmlns:a16="http://schemas.microsoft.com/office/drawing/2014/main" id="{FF9B64EB-2F05-794E-902A-84A64DA263BB}"/>
              </a:ext>
            </a:extLst>
          </p:cNvPr>
          <p:cNvSpPr txBox="1">
            <a:spLocks noChangeArrowheads="1"/>
          </p:cNvSpPr>
          <p:nvPr userDrawn="1"/>
        </p:nvSpPr>
        <p:spPr bwMode="auto">
          <a:xfrm>
            <a:off x="0" y="304800"/>
            <a:ext cx="4057650" cy="304800"/>
          </a:xfrm>
          <a:prstGeom prst="rect">
            <a:avLst/>
          </a:prstGeom>
          <a:noFill/>
          <a:ln>
            <a:noFill/>
          </a:ln>
        </p:spPr>
        <p:txBody>
          <a:bodyPr wrap="none">
            <a:spAutoFit/>
          </a:bodyPr>
          <a:lstStyle>
            <a:lvl1pPr eaLnBrk="0" hangingPunct="0">
              <a:defRPr>
                <a:solidFill>
                  <a:schemeClr val="tx1"/>
                </a:solidFill>
                <a:latin typeface="Jester" pitchFamily="2" charset="0"/>
              </a:defRPr>
            </a:lvl1pPr>
            <a:lvl2pPr marL="742950" indent="-285750" eaLnBrk="0" hangingPunct="0">
              <a:defRPr>
                <a:solidFill>
                  <a:schemeClr val="tx1"/>
                </a:solidFill>
                <a:latin typeface="Jester" pitchFamily="2" charset="0"/>
              </a:defRPr>
            </a:lvl2pPr>
            <a:lvl3pPr marL="1143000" indent="-228600" eaLnBrk="0" hangingPunct="0">
              <a:defRPr>
                <a:solidFill>
                  <a:schemeClr val="tx1"/>
                </a:solidFill>
                <a:latin typeface="Jester" pitchFamily="2" charset="0"/>
              </a:defRPr>
            </a:lvl3pPr>
            <a:lvl4pPr marL="1600200" indent="-228600" eaLnBrk="0" hangingPunct="0">
              <a:defRPr>
                <a:solidFill>
                  <a:schemeClr val="tx1"/>
                </a:solidFill>
                <a:latin typeface="Jester" pitchFamily="2" charset="0"/>
              </a:defRPr>
            </a:lvl4pPr>
            <a:lvl5pPr marL="2057400" indent="-228600" eaLnBrk="0" hangingPunct="0">
              <a:defRPr>
                <a:solidFill>
                  <a:schemeClr val="tx1"/>
                </a:solidFill>
                <a:latin typeface="Jester" pitchFamily="2" charset="0"/>
              </a:defRPr>
            </a:lvl5pPr>
            <a:lvl6pPr marL="2514600" indent="-228600" eaLnBrk="0" fontAlgn="base" hangingPunct="0">
              <a:spcBef>
                <a:spcPct val="0"/>
              </a:spcBef>
              <a:spcAft>
                <a:spcPct val="0"/>
              </a:spcAft>
              <a:defRPr>
                <a:solidFill>
                  <a:schemeClr val="tx1"/>
                </a:solidFill>
                <a:latin typeface="Jester" pitchFamily="2" charset="0"/>
              </a:defRPr>
            </a:lvl6pPr>
            <a:lvl7pPr marL="2971800" indent="-228600" eaLnBrk="0" fontAlgn="base" hangingPunct="0">
              <a:spcBef>
                <a:spcPct val="0"/>
              </a:spcBef>
              <a:spcAft>
                <a:spcPct val="0"/>
              </a:spcAft>
              <a:defRPr>
                <a:solidFill>
                  <a:schemeClr val="tx1"/>
                </a:solidFill>
                <a:latin typeface="Jester" pitchFamily="2" charset="0"/>
              </a:defRPr>
            </a:lvl7pPr>
            <a:lvl8pPr marL="3429000" indent="-228600" eaLnBrk="0" fontAlgn="base" hangingPunct="0">
              <a:spcBef>
                <a:spcPct val="0"/>
              </a:spcBef>
              <a:spcAft>
                <a:spcPct val="0"/>
              </a:spcAft>
              <a:defRPr>
                <a:solidFill>
                  <a:schemeClr val="tx1"/>
                </a:solidFill>
                <a:latin typeface="Jester" pitchFamily="2" charset="0"/>
              </a:defRPr>
            </a:lvl8pPr>
            <a:lvl9pPr marL="3886200" indent="-228600" eaLnBrk="0" fontAlgn="base" hangingPunct="0">
              <a:spcBef>
                <a:spcPct val="0"/>
              </a:spcBef>
              <a:spcAft>
                <a:spcPct val="0"/>
              </a:spcAft>
              <a:defRPr>
                <a:solidFill>
                  <a:schemeClr val="tx1"/>
                </a:solidFill>
                <a:latin typeface="Jester" pitchFamily="2" charset="0"/>
              </a:defRPr>
            </a:lvl9pPr>
          </a:lstStyle>
          <a:p>
            <a:pPr eaLnBrk="1" hangingPunct="1">
              <a:defRPr/>
            </a:pPr>
            <a:r>
              <a:rPr lang="en-US" sz="1400">
                <a:solidFill>
                  <a:srgbClr val="000000"/>
                </a:solidFill>
                <a:latin typeface="Arial" charset="0"/>
              </a:rPr>
              <a:t>Unit 6 – Your Money: Keeping it Safe and Secure</a:t>
            </a:r>
            <a:endParaRPr lang="en-US" b="1">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7324" r:id="rId1"/>
    <p:sldLayoutId id="2147487325" r:id="rId2"/>
    <p:sldLayoutId id="2147487326" r:id="rId3"/>
    <p:sldLayoutId id="2147487327" r:id="rId4"/>
    <p:sldLayoutId id="2147487328" r:id="rId5"/>
    <p:sldLayoutId id="2147487329" r:id="rId6"/>
    <p:sldLayoutId id="2147487330" r:id="rId7"/>
    <p:sldLayoutId id="2147487331" r:id="rId8"/>
    <p:sldLayoutId id="2147487332" r:id="rId9"/>
    <p:sldLayoutId id="2147487333" r:id="rId10"/>
    <p:sldLayoutId id="2147487334"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hyperlink" Target="https://www.myfico.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yfico.com/free-credit-score-range-estimato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2.emf"/><Relationship Id="rId4" Type="http://schemas.openxmlformats.org/officeDocument/2006/relationships/hyperlink" Target="https://www.annualcreditreport.com/index.actio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063D59-E123-0045-B7C4-1EF241A6A0E1}"/>
              </a:ext>
            </a:extLst>
          </p:cNvPr>
          <p:cNvSpPr txBox="1"/>
          <p:nvPr/>
        </p:nvSpPr>
        <p:spPr>
          <a:xfrm>
            <a:off x="22697" y="4611231"/>
            <a:ext cx="9114817" cy="2246769"/>
          </a:xfrm>
          <a:prstGeom prst="rect">
            <a:avLst/>
          </a:prstGeom>
          <a:noFill/>
        </p:spPr>
        <p:txBody>
          <a:bodyPr wrap="square" rtlCol="0">
            <a:spAutoFit/>
          </a:bodyPr>
          <a:lstStyle/>
          <a:p>
            <a:r>
              <a:rPr lang="en-US" sz="2000" dirty="0">
                <a:solidFill>
                  <a:schemeClr val="tx1">
                    <a:alpha val="10000"/>
                  </a:schemeClr>
                </a:solidFill>
                <a:latin typeface="+mj-lt"/>
              </a:rPr>
              <a:t>1234 5678 9012 3456 7890 1234 5678 9012 3456 7890 1234 5678 9012 3456 7890 1234 5678 9012 3456 7890 1234 5678 9012 3456 7890 1234 5678 9012 3456 7890 1234 5678 9012 3456 7890 1234 5678 9012 3456 7890 1234 5678 9012 3456 7890 1234 5678 9012 3456 7890 1234 5678 9012 3456 7890 1234 5678 9012 3456 7890 1234 5678 9012 3456 7890 1234 5678 9012 3456 7890 1234 5678 9012 3456 7890 1234 5678 9012 3456 7890 1234 5678 9012 3456 7890 1234 5678 9012 3456 7890 </a:t>
            </a:r>
            <a:r>
              <a:rPr lang="en-US" sz="2000" dirty="0">
                <a:solidFill>
                  <a:schemeClr val="tx1">
                    <a:alpha val="10000"/>
                  </a:schemeClr>
                </a:solidFill>
              </a:rPr>
              <a:t>1234 5678 9012 3456 7890 1234 5678 9012 3456 </a:t>
            </a:r>
            <a:endParaRPr lang="en-US" sz="2000" dirty="0">
              <a:solidFill>
                <a:schemeClr val="tx1">
                  <a:alpha val="10000"/>
                </a:schemeClr>
              </a:solidFill>
              <a:latin typeface="+mj-lt"/>
            </a:endParaRPr>
          </a:p>
        </p:txBody>
      </p:sp>
      <p:sp>
        <p:nvSpPr>
          <p:cNvPr id="2" name="Rectangle 1">
            <a:extLst>
              <a:ext uri="{FF2B5EF4-FFF2-40B4-BE49-F238E27FC236}">
                <a16:creationId xmlns:a16="http://schemas.microsoft.com/office/drawing/2014/main" id="{D097A430-3114-2F48-9D54-F144DD15F80F}"/>
              </a:ext>
            </a:extLst>
          </p:cNvPr>
          <p:cNvSpPr/>
          <p:nvPr/>
        </p:nvSpPr>
        <p:spPr>
          <a:xfrm>
            <a:off x="22697" y="1423988"/>
            <a:ext cx="5486400" cy="892552"/>
          </a:xfrm>
          <a:prstGeom prst="rect">
            <a:avLst/>
          </a:prstGeom>
        </p:spPr>
        <p:txBody>
          <a:bodyPr wrap="square">
            <a:spAutoFit/>
          </a:bodyPr>
          <a:lstStyle/>
          <a:p>
            <a:pPr algn="ctr"/>
            <a:r>
              <a:rPr lang="en-US" altLang="en-US" sz="3200" b="1" dirty="0">
                <a:solidFill>
                  <a:schemeClr val="tx2"/>
                </a:solidFill>
                <a:latin typeface="Arial Rounded MT Bold" panose="020F0704030504030204" pitchFamily="34" charset="77"/>
              </a:rPr>
              <a:t>CREDIT and BORROWING</a:t>
            </a:r>
          </a:p>
          <a:p>
            <a:pPr algn="ctr"/>
            <a:r>
              <a:rPr lang="en-US" altLang="en-US" sz="2000" b="1" i="1" dirty="0">
                <a:solidFill>
                  <a:schemeClr val="tx2"/>
                </a:solidFill>
                <a:latin typeface="Arial Rounded MT Bold" panose="020F0704030504030204" pitchFamily="34" charset="77"/>
              </a:rPr>
              <a:t>Use – Don’t Abuse</a:t>
            </a:r>
          </a:p>
        </p:txBody>
      </p:sp>
      <p:pic>
        <p:nvPicPr>
          <p:cNvPr id="5" name="Picture 4">
            <a:extLst>
              <a:ext uri="{FF2B5EF4-FFF2-40B4-BE49-F238E27FC236}">
                <a16:creationId xmlns:a16="http://schemas.microsoft.com/office/drawing/2014/main" id="{756D38B7-5745-CE45-8705-5B6B98040084}"/>
              </a:ext>
            </a:extLst>
          </p:cNvPr>
          <p:cNvPicPr>
            <a:picLocks noChangeAspect="1"/>
          </p:cNvPicPr>
          <p:nvPr/>
        </p:nvPicPr>
        <p:blipFill>
          <a:blip r:embed="rId3"/>
          <a:stretch>
            <a:fillRect/>
          </a:stretch>
        </p:blipFill>
        <p:spPr>
          <a:xfrm>
            <a:off x="4953000" y="914400"/>
            <a:ext cx="4168303" cy="5943600"/>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4B6AC3A4-073C-88C9-8E7E-0E1475FEF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019800"/>
            <a:ext cx="2447794" cy="685800"/>
          </a:xfrm>
          <a:prstGeom prst="rect">
            <a:avLst/>
          </a:prstGeom>
        </p:spPr>
      </p:pic>
    </p:spTree>
    <p:extLst>
      <p:ext uri="{BB962C8B-B14F-4D97-AF65-F5344CB8AC3E}">
        <p14:creationId xmlns:p14="http://schemas.microsoft.com/office/powerpoint/2010/main" val="1124778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765955" name="Rectangle 3">
            <a:extLst>
              <a:ext uri="{FF2B5EF4-FFF2-40B4-BE49-F238E27FC236}">
                <a16:creationId xmlns:a16="http://schemas.microsoft.com/office/drawing/2014/main" id="{A9C33439-4BBB-E140-BEC4-FD5356BFF171}"/>
              </a:ext>
            </a:extLst>
          </p:cNvPr>
          <p:cNvSpPr>
            <a:spLocks noGrp="1" noChangeArrowheads="1"/>
          </p:cNvSpPr>
          <p:nvPr>
            <p:ph type="title"/>
          </p:nvPr>
        </p:nvSpPr>
        <p:spPr>
          <a:xfrm>
            <a:off x="0" y="533400"/>
            <a:ext cx="9144000" cy="838200"/>
          </a:xfrm>
        </p:spPr>
        <p:txBody>
          <a:bodyPr/>
          <a:lstStyle/>
          <a:p>
            <a:pPr eaLnBrk="1" hangingPunct="1">
              <a:defRPr/>
            </a:pPr>
            <a:r>
              <a:rPr lang="en-US" b="1" dirty="0">
                <a:solidFill>
                  <a:srgbClr val="CC9900"/>
                </a:solidFill>
                <a:effectLst>
                  <a:outerShdw blurRad="38100" dist="38100" dir="2700000" algn="tl">
                    <a:srgbClr val="000000">
                      <a:alpha val="43137"/>
                    </a:srgbClr>
                  </a:outerShdw>
                </a:effectLst>
                <a:latin typeface="Arial Rounded MT Bold" panose="020F0704030504030204" pitchFamily="34" charset="77"/>
              </a:rPr>
              <a:t>The Five C’s of Credit</a:t>
            </a:r>
          </a:p>
        </p:txBody>
      </p:sp>
      <p:sp>
        <p:nvSpPr>
          <p:cNvPr id="765956" name="Rectangle 4">
            <a:extLst>
              <a:ext uri="{FF2B5EF4-FFF2-40B4-BE49-F238E27FC236}">
                <a16:creationId xmlns:a16="http://schemas.microsoft.com/office/drawing/2014/main" id="{AF2A242A-FF54-524A-880C-50FA0CE61A19}"/>
              </a:ext>
            </a:extLst>
          </p:cNvPr>
          <p:cNvSpPr>
            <a:spLocks noGrp="1" noChangeArrowheads="1"/>
          </p:cNvSpPr>
          <p:nvPr>
            <p:ph idx="1"/>
          </p:nvPr>
        </p:nvSpPr>
        <p:spPr>
          <a:xfrm>
            <a:off x="2133600" y="1676400"/>
            <a:ext cx="4724400" cy="4876800"/>
          </a:xfrm>
        </p:spPr>
        <p:txBody>
          <a:bodyPr/>
          <a:lstStyle/>
          <a:p>
            <a:pPr algn="ctr" eaLnBrk="1" hangingPunct="1">
              <a:lnSpc>
                <a:spcPct val="150000"/>
              </a:lnSpc>
              <a:buClr>
                <a:srgbClr val="008000"/>
              </a:buClr>
              <a:buFontTx/>
              <a:buNone/>
              <a:defRPr/>
            </a:pPr>
            <a:r>
              <a:rPr lang="en-US" sz="36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C</a:t>
            </a:r>
            <a:r>
              <a:rPr lang="en-US" sz="3600" dirty="0">
                <a:latin typeface="Arial Rounded MT Bold" panose="020F0704030504030204" pitchFamily="34" charset="77"/>
              </a:rPr>
              <a:t>apital</a:t>
            </a:r>
          </a:p>
          <a:p>
            <a:pPr algn="ctr" eaLnBrk="1" hangingPunct="1">
              <a:lnSpc>
                <a:spcPct val="150000"/>
              </a:lnSpc>
              <a:buClr>
                <a:srgbClr val="008000"/>
              </a:buClr>
              <a:buFontTx/>
              <a:buNone/>
              <a:defRPr/>
            </a:pPr>
            <a:r>
              <a:rPr lang="en-US" sz="36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C</a:t>
            </a:r>
            <a:r>
              <a:rPr lang="en-US" sz="3600" dirty="0">
                <a:latin typeface="Arial Rounded MT Bold" panose="020F0704030504030204" pitchFamily="34" charset="77"/>
              </a:rPr>
              <a:t>apacity</a:t>
            </a:r>
          </a:p>
          <a:p>
            <a:pPr algn="ctr" eaLnBrk="1" hangingPunct="1">
              <a:lnSpc>
                <a:spcPct val="150000"/>
              </a:lnSpc>
              <a:buClr>
                <a:srgbClr val="008000"/>
              </a:buClr>
              <a:buFontTx/>
              <a:buNone/>
              <a:defRPr/>
            </a:pPr>
            <a:r>
              <a:rPr lang="en-US" sz="36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C</a:t>
            </a:r>
            <a:r>
              <a:rPr lang="en-US" sz="3600" dirty="0">
                <a:latin typeface="Arial Rounded MT Bold" panose="020F0704030504030204" pitchFamily="34" charset="77"/>
              </a:rPr>
              <a:t>haracter</a:t>
            </a:r>
            <a:endParaRPr lang="en-US" sz="36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a:p>
            <a:pPr algn="ctr" eaLnBrk="1" hangingPunct="1">
              <a:lnSpc>
                <a:spcPct val="150000"/>
              </a:lnSpc>
              <a:buClr>
                <a:srgbClr val="008000"/>
              </a:buClr>
              <a:buFontTx/>
              <a:buNone/>
              <a:defRPr/>
            </a:pPr>
            <a:r>
              <a:rPr lang="en-US" sz="36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C</a:t>
            </a:r>
            <a:r>
              <a:rPr lang="en-US" sz="3600" dirty="0">
                <a:latin typeface="Arial Rounded MT Bold" panose="020F0704030504030204" pitchFamily="34" charset="77"/>
              </a:rPr>
              <a:t>ollateral</a:t>
            </a:r>
            <a:endParaRPr lang="en-US" sz="36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a:p>
            <a:pPr algn="ctr" eaLnBrk="1" hangingPunct="1">
              <a:lnSpc>
                <a:spcPct val="150000"/>
              </a:lnSpc>
              <a:buClr>
                <a:srgbClr val="008000"/>
              </a:buClr>
              <a:buFontTx/>
              <a:buNone/>
              <a:defRPr/>
            </a:pPr>
            <a:r>
              <a:rPr lang="en-US" sz="36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C</a:t>
            </a:r>
            <a:r>
              <a:rPr lang="en-US" sz="3600" dirty="0">
                <a:latin typeface="Arial Rounded MT Bold" panose="020F0704030504030204" pitchFamily="34" charset="77"/>
              </a:rPr>
              <a:t>onditions</a:t>
            </a:r>
            <a:endParaRPr lang="en-US" sz="36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a:p>
            <a:pPr algn="ctr" eaLnBrk="1" hangingPunct="1">
              <a:lnSpc>
                <a:spcPct val="150000"/>
              </a:lnSpc>
              <a:buClr>
                <a:srgbClr val="008000"/>
              </a:buClr>
              <a:buFontTx/>
              <a:buNone/>
              <a:defRPr/>
            </a:pPr>
            <a:endParaRPr lang="en-US" sz="36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79B2EB-64A7-424B-B3A5-51221256E6A4}"/>
              </a:ext>
            </a:extLst>
          </p:cNvPr>
          <p:cNvSpPr>
            <a:spLocks noGrp="1"/>
          </p:cNvSpPr>
          <p:nvPr>
            <p:ph type="title"/>
          </p:nvPr>
        </p:nvSpPr>
        <p:spPr>
          <a:xfrm>
            <a:off x="0" y="304800"/>
            <a:ext cx="9144000" cy="1143000"/>
          </a:xfrm>
        </p:spPr>
        <p:txBody>
          <a:bodyPr/>
          <a:lstStyle/>
          <a:p>
            <a:pPr>
              <a:defRPr/>
            </a:pPr>
            <a:r>
              <a:rPr 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TYPICALLY FOUND ON A</a:t>
            </a:r>
            <a:br>
              <a:rPr 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br>
            <a:r>
              <a:rPr 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CREDIT APPLICATION</a:t>
            </a:r>
          </a:p>
        </p:txBody>
      </p:sp>
      <p:sp>
        <p:nvSpPr>
          <p:cNvPr id="124931" name="Content Placeholder 7">
            <a:extLst>
              <a:ext uri="{FF2B5EF4-FFF2-40B4-BE49-F238E27FC236}">
                <a16:creationId xmlns:a16="http://schemas.microsoft.com/office/drawing/2014/main" id="{FA7048B1-7F06-6543-AC10-841713733DAB}"/>
              </a:ext>
            </a:extLst>
          </p:cNvPr>
          <p:cNvSpPr>
            <a:spLocks noGrp="1"/>
          </p:cNvSpPr>
          <p:nvPr>
            <p:ph idx="1"/>
          </p:nvPr>
        </p:nvSpPr>
        <p:spPr>
          <a:xfrm>
            <a:off x="549998" y="2010505"/>
            <a:ext cx="5715000" cy="4459288"/>
          </a:xfrm>
        </p:spPr>
        <p:txBody>
          <a:bodyPr/>
          <a:lstStyle/>
          <a:p>
            <a:pPr marL="0" indent="0">
              <a:lnSpc>
                <a:spcPct val="150000"/>
              </a:lnSpc>
              <a:spcBef>
                <a:spcPts val="1200"/>
              </a:spcBef>
              <a:buFontTx/>
              <a:buNone/>
            </a:pPr>
            <a:r>
              <a:rPr lang="en-US" altLang="en-US" sz="2000" dirty="0">
                <a:latin typeface="Arial Rounded MT Bold" panose="020F0704030504030204" pitchFamily="34" charset="77"/>
              </a:rPr>
              <a:t>Full, legal name</a:t>
            </a:r>
          </a:p>
          <a:p>
            <a:pPr marL="0" indent="0">
              <a:lnSpc>
                <a:spcPct val="150000"/>
              </a:lnSpc>
              <a:spcBef>
                <a:spcPts val="1200"/>
              </a:spcBef>
              <a:buFontTx/>
              <a:buNone/>
            </a:pPr>
            <a:r>
              <a:rPr lang="en-US" altLang="en-US" sz="2000" dirty="0">
                <a:latin typeface="Arial Rounded MT Bold" panose="020F0704030504030204" pitchFamily="34" charset="77"/>
              </a:rPr>
              <a:t>Current address and phone number</a:t>
            </a:r>
          </a:p>
          <a:p>
            <a:pPr marL="0" indent="0">
              <a:lnSpc>
                <a:spcPct val="150000"/>
              </a:lnSpc>
              <a:spcBef>
                <a:spcPts val="1200"/>
              </a:spcBef>
              <a:buFontTx/>
              <a:buNone/>
            </a:pPr>
            <a:r>
              <a:rPr lang="en-US" altLang="en-US" sz="2000" dirty="0">
                <a:latin typeface="Arial Rounded MT Bold" panose="020F0704030504030204" pitchFamily="34" charset="77"/>
              </a:rPr>
              <a:t>Date of birth and Social Security number</a:t>
            </a:r>
          </a:p>
          <a:p>
            <a:pPr marL="0" indent="0">
              <a:lnSpc>
                <a:spcPct val="150000"/>
              </a:lnSpc>
              <a:spcBef>
                <a:spcPts val="1200"/>
              </a:spcBef>
              <a:buFontTx/>
              <a:buNone/>
            </a:pPr>
            <a:r>
              <a:rPr lang="en-US" altLang="en-US" sz="2000" dirty="0">
                <a:latin typeface="Arial Rounded MT Bold" panose="020F0704030504030204" pitchFamily="34" charset="77"/>
              </a:rPr>
              <a:t>Current employer</a:t>
            </a:r>
          </a:p>
          <a:p>
            <a:pPr marL="0" indent="0">
              <a:lnSpc>
                <a:spcPct val="150000"/>
              </a:lnSpc>
              <a:spcBef>
                <a:spcPts val="1200"/>
              </a:spcBef>
              <a:buFontTx/>
              <a:buNone/>
            </a:pPr>
            <a:r>
              <a:rPr lang="en-US" altLang="en-US" sz="2000" dirty="0">
                <a:latin typeface="Arial Rounded MT Bold" panose="020F0704030504030204" pitchFamily="34" charset="77"/>
              </a:rPr>
              <a:t>Monthly income</a:t>
            </a:r>
          </a:p>
          <a:p>
            <a:pPr marL="0" indent="0">
              <a:lnSpc>
                <a:spcPct val="150000"/>
              </a:lnSpc>
              <a:spcBef>
                <a:spcPts val="1200"/>
              </a:spcBef>
              <a:buFontTx/>
              <a:buNone/>
            </a:pPr>
            <a:r>
              <a:rPr lang="en-US" altLang="en-US" sz="2000" dirty="0">
                <a:latin typeface="Arial Rounded MT Bold" panose="020F0704030504030204" pitchFamily="34" charset="77"/>
              </a:rPr>
              <a:t>Bank name and account number</a:t>
            </a:r>
          </a:p>
          <a:p>
            <a:pPr marL="0" indent="0">
              <a:lnSpc>
                <a:spcPct val="150000"/>
              </a:lnSpc>
              <a:spcBef>
                <a:spcPts val="1200"/>
              </a:spcBef>
              <a:buFontTx/>
              <a:buNone/>
            </a:pPr>
            <a:r>
              <a:rPr lang="en-US" altLang="en-US" sz="2000" dirty="0">
                <a:latin typeface="Arial Rounded MT Bold" panose="020F0704030504030204" pitchFamily="34" charset="77"/>
              </a:rPr>
              <a:t>Monthly rent or mortgage payment</a:t>
            </a:r>
          </a:p>
        </p:txBody>
      </p:sp>
      <p:pic>
        <p:nvPicPr>
          <p:cNvPr id="6" name="Picture 5">
            <a:extLst>
              <a:ext uri="{FF2B5EF4-FFF2-40B4-BE49-F238E27FC236}">
                <a16:creationId xmlns:a16="http://schemas.microsoft.com/office/drawing/2014/main" id="{E0F09AF9-5107-E341-BB1D-BF52CA8AEB81}"/>
              </a:ext>
            </a:extLst>
          </p:cNvPr>
          <p:cNvPicPr>
            <a:picLocks noChangeAspect="1"/>
          </p:cNvPicPr>
          <p:nvPr/>
        </p:nvPicPr>
        <p:blipFill>
          <a:blip r:embed="rId3"/>
          <a:stretch>
            <a:fillRect/>
          </a:stretch>
        </p:blipFill>
        <p:spPr>
          <a:xfrm>
            <a:off x="5406772" y="2133600"/>
            <a:ext cx="3296625" cy="396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E3531BE-2787-B64B-A58A-0E42B45F8C02}"/>
              </a:ext>
            </a:extLst>
          </p:cNvPr>
          <p:cNvSpPr>
            <a:spLocks noGrp="1" noChangeArrowheads="1"/>
          </p:cNvSpPr>
          <p:nvPr>
            <p:ph type="title"/>
          </p:nvPr>
        </p:nvSpPr>
        <p:spPr>
          <a:xfrm>
            <a:off x="0" y="381000"/>
            <a:ext cx="9144000" cy="685800"/>
          </a:xfrm>
        </p:spPr>
        <p:txBody>
          <a:bodyPr/>
          <a:lstStyle/>
          <a:p>
            <a:pPr eaLnBrk="1" hangingPunct="1">
              <a:defRPr/>
            </a:pPr>
            <a:r>
              <a:rPr lang="en-US" altLang="en-US" sz="3600" b="1" dirty="0">
                <a:solidFill>
                  <a:srgbClr val="CC9900"/>
                </a:solidFill>
                <a:effectLst>
                  <a:outerShdw blurRad="38100" dist="38100" dir="2700000" algn="tl">
                    <a:srgbClr val="000000">
                      <a:alpha val="43137"/>
                    </a:srgbClr>
                  </a:outerShdw>
                </a:effectLst>
                <a:latin typeface="Arial Rounded MT Bold" panose="020F0704030504030204" pitchFamily="34" charset="77"/>
              </a:rPr>
              <a:t>CREDIT REPORTS AND AGENCIES</a:t>
            </a:r>
          </a:p>
        </p:txBody>
      </p:sp>
      <p:pic>
        <p:nvPicPr>
          <p:cNvPr id="5" name="Picture 4">
            <a:extLst>
              <a:ext uri="{FF2B5EF4-FFF2-40B4-BE49-F238E27FC236}">
                <a16:creationId xmlns:a16="http://schemas.microsoft.com/office/drawing/2014/main" id="{CB4959E3-4FD3-F54B-A176-F4A3A1459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41820"/>
            <a:ext cx="7086600" cy="5116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61442" name="Rectangle 5">
            <a:extLst>
              <a:ext uri="{FF2B5EF4-FFF2-40B4-BE49-F238E27FC236}">
                <a16:creationId xmlns:a16="http://schemas.microsoft.com/office/drawing/2014/main" id="{55AE470B-3038-C141-A9BE-29F0E9EA437C}"/>
              </a:ext>
            </a:extLst>
          </p:cNvPr>
          <p:cNvSpPr>
            <a:spLocks noGrp="1" noChangeArrowheads="1"/>
          </p:cNvSpPr>
          <p:nvPr>
            <p:ph type="title"/>
          </p:nvPr>
        </p:nvSpPr>
        <p:spPr>
          <a:xfrm>
            <a:off x="0" y="381000"/>
            <a:ext cx="9144000" cy="1371600"/>
          </a:xfrm>
        </p:spPr>
        <p:txBody>
          <a:bodyPr/>
          <a:lstStyle/>
          <a:p>
            <a:pPr eaLnBrk="1" hangingPunct="1">
              <a:defRPr/>
            </a:pPr>
            <a:r>
              <a:rPr lang="en-US" alt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WHAT’S INCLUDED ON</a:t>
            </a:r>
            <a:br>
              <a:rPr lang="en-US" alt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br>
            <a:r>
              <a:rPr lang="en-US" alt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CREDIT REPORT</a:t>
            </a:r>
          </a:p>
        </p:txBody>
      </p:sp>
      <p:sp>
        <p:nvSpPr>
          <p:cNvPr id="129027" name="Rectangle 3">
            <a:extLst>
              <a:ext uri="{FF2B5EF4-FFF2-40B4-BE49-F238E27FC236}">
                <a16:creationId xmlns:a16="http://schemas.microsoft.com/office/drawing/2014/main" id="{8BCE51E0-5ECF-4B4C-8AC9-495E457A92E4}"/>
              </a:ext>
            </a:extLst>
          </p:cNvPr>
          <p:cNvSpPr>
            <a:spLocks noGrp="1" noChangeArrowheads="1"/>
          </p:cNvSpPr>
          <p:nvPr>
            <p:ph idx="1"/>
          </p:nvPr>
        </p:nvSpPr>
        <p:spPr>
          <a:xfrm>
            <a:off x="4267200" y="2667000"/>
            <a:ext cx="4876800" cy="3276600"/>
          </a:xfrm>
        </p:spPr>
        <p:txBody>
          <a:bodyPr/>
          <a:lstStyle/>
          <a:p>
            <a:pPr marL="0" indent="0" eaLnBrk="1" hangingPunct="1">
              <a:lnSpc>
                <a:spcPct val="90000"/>
              </a:lnSpc>
              <a:buNone/>
            </a:pPr>
            <a:r>
              <a:rPr lang="en-US" altLang="en-US" sz="2800" b="1" dirty="0">
                <a:latin typeface="Arial Rounded MT Bold" panose="020F0704030504030204" pitchFamily="34" charset="77"/>
              </a:rPr>
              <a:t>Personal Information</a:t>
            </a:r>
            <a:br>
              <a:rPr lang="en-US" altLang="en-US" sz="2800" b="1" dirty="0">
                <a:latin typeface="Arial Rounded MT Bold" panose="020F0704030504030204" pitchFamily="34" charset="77"/>
              </a:rPr>
            </a:br>
            <a:endParaRPr lang="en-US" altLang="en-US" sz="2800" b="1" dirty="0">
              <a:latin typeface="Arial Rounded MT Bold" panose="020F0704030504030204" pitchFamily="34" charset="77"/>
            </a:endParaRPr>
          </a:p>
          <a:p>
            <a:pPr marL="0" indent="0" eaLnBrk="1" hangingPunct="1">
              <a:lnSpc>
                <a:spcPct val="90000"/>
              </a:lnSpc>
              <a:buNone/>
            </a:pPr>
            <a:r>
              <a:rPr lang="en-US" altLang="en-US" sz="2800" b="1" dirty="0">
                <a:latin typeface="Arial Rounded MT Bold" panose="020F0704030504030204" pitchFamily="34" charset="77"/>
              </a:rPr>
              <a:t>Payment Records</a:t>
            </a:r>
            <a:br>
              <a:rPr lang="en-US" altLang="en-US" sz="2800" b="1" dirty="0">
                <a:latin typeface="Arial Rounded MT Bold" panose="020F0704030504030204" pitchFamily="34" charset="77"/>
              </a:rPr>
            </a:br>
            <a:endParaRPr lang="en-US" altLang="en-US" sz="2800" b="1" dirty="0">
              <a:latin typeface="Arial Rounded MT Bold" panose="020F0704030504030204" pitchFamily="34" charset="77"/>
            </a:endParaRPr>
          </a:p>
          <a:p>
            <a:pPr marL="0" indent="0" eaLnBrk="1" hangingPunct="1">
              <a:lnSpc>
                <a:spcPct val="90000"/>
              </a:lnSpc>
              <a:buNone/>
            </a:pPr>
            <a:r>
              <a:rPr lang="en-US" altLang="en-US" sz="2800" b="1" dirty="0">
                <a:latin typeface="Arial Rounded MT Bold" panose="020F0704030504030204" pitchFamily="34" charset="77"/>
              </a:rPr>
              <a:t>Public Records</a:t>
            </a:r>
            <a:br>
              <a:rPr lang="en-US" altLang="en-US" sz="2800" b="1" dirty="0">
                <a:latin typeface="Arial Rounded MT Bold" panose="020F0704030504030204" pitchFamily="34" charset="77"/>
              </a:rPr>
            </a:br>
            <a:endParaRPr lang="en-US" altLang="en-US" sz="2800" b="1" dirty="0">
              <a:latin typeface="Arial Rounded MT Bold" panose="020F0704030504030204" pitchFamily="34" charset="77"/>
            </a:endParaRPr>
          </a:p>
          <a:p>
            <a:pPr marL="0" indent="0" eaLnBrk="1" hangingPunct="1">
              <a:lnSpc>
                <a:spcPct val="90000"/>
              </a:lnSpc>
              <a:buNone/>
            </a:pPr>
            <a:r>
              <a:rPr lang="en-US" altLang="en-US" sz="2800" b="1" dirty="0">
                <a:latin typeface="Arial Rounded MT Bold" panose="020F0704030504030204" pitchFamily="34" charset="77"/>
              </a:rPr>
              <a:t>Inquiries</a:t>
            </a:r>
            <a:endParaRPr lang="en-US" altLang="en-US" sz="2800" dirty="0">
              <a:latin typeface="Arial Rounded MT Bold" panose="020F0704030504030204" pitchFamily="34" charset="77"/>
            </a:endParaRPr>
          </a:p>
        </p:txBody>
      </p:sp>
      <p:pic>
        <p:nvPicPr>
          <p:cNvPr id="5" name="Picture 4">
            <a:extLst>
              <a:ext uri="{FF2B5EF4-FFF2-40B4-BE49-F238E27FC236}">
                <a16:creationId xmlns:a16="http://schemas.microsoft.com/office/drawing/2014/main" id="{29357D06-48BF-DE41-A939-73A22AFEF6BA}"/>
              </a:ext>
            </a:extLst>
          </p:cNvPr>
          <p:cNvPicPr>
            <a:picLocks noChangeAspect="1"/>
          </p:cNvPicPr>
          <p:nvPr/>
        </p:nvPicPr>
        <p:blipFill>
          <a:blip r:embed="rId3"/>
          <a:stretch>
            <a:fillRect/>
          </a:stretch>
        </p:blipFill>
        <p:spPr>
          <a:xfrm rot="20313865">
            <a:off x="1038254" y="2824217"/>
            <a:ext cx="3001039" cy="249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AB82A-C680-4748-BFBA-F5259BC9271C}"/>
              </a:ext>
            </a:extLst>
          </p:cNvPr>
          <p:cNvPicPr>
            <a:picLocks noChangeAspect="1"/>
          </p:cNvPicPr>
          <p:nvPr/>
        </p:nvPicPr>
        <p:blipFill>
          <a:blip r:embed="rId3">
            <a:alphaModFix amt="35000"/>
          </a:blip>
          <a:stretch>
            <a:fillRect/>
          </a:stretch>
        </p:blipFill>
        <p:spPr>
          <a:xfrm>
            <a:off x="2478392" y="1752600"/>
            <a:ext cx="4339618" cy="3990568"/>
          </a:xfrm>
          <a:prstGeom prst="rect">
            <a:avLst/>
          </a:prstGeom>
        </p:spPr>
      </p:pic>
      <p:sp>
        <p:nvSpPr>
          <p:cNvPr id="62467" name="Rectangle 3">
            <a:extLst>
              <a:ext uri="{FF2B5EF4-FFF2-40B4-BE49-F238E27FC236}">
                <a16:creationId xmlns:a16="http://schemas.microsoft.com/office/drawing/2014/main" id="{F81130A7-BB45-894B-B4B1-B5DACB5B89E2}"/>
              </a:ext>
            </a:extLst>
          </p:cNvPr>
          <p:cNvSpPr>
            <a:spLocks noGrp="1" noChangeArrowheads="1"/>
          </p:cNvSpPr>
          <p:nvPr>
            <p:ph idx="1"/>
          </p:nvPr>
        </p:nvSpPr>
        <p:spPr>
          <a:xfrm>
            <a:off x="1371600" y="2362200"/>
            <a:ext cx="6553200" cy="2590800"/>
          </a:xfrm>
        </p:spPr>
        <p:txBody>
          <a:bodyPr/>
          <a:lstStyle/>
          <a:p>
            <a:pPr marL="0" indent="0" algn="ctr" eaLnBrk="1" hangingPunct="1">
              <a:lnSpc>
                <a:spcPct val="90000"/>
              </a:lnSpc>
              <a:buFontTx/>
              <a:buNone/>
              <a:defRPr/>
            </a:pPr>
            <a:r>
              <a:rPr lang="en-US" altLang="en-US" dirty="0">
                <a:ln w="6350">
                  <a:solidFill>
                    <a:schemeClr val="bg1"/>
                  </a:solidFill>
                </a:ln>
                <a:latin typeface="Arial Rounded MT Bold" panose="020F0704030504030204" pitchFamily="34" charset="77"/>
              </a:rPr>
              <a:t>Public Records – 7 Years</a:t>
            </a:r>
          </a:p>
          <a:p>
            <a:pPr marL="0" indent="0" algn="ctr" eaLnBrk="1" hangingPunct="1">
              <a:lnSpc>
                <a:spcPct val="90000"/>
              </a:lnSpc>
              <a:buFontTx/>
              <a:buNone/>
              <a:defRPr/>
            </a:pPr>
            <a:r>
              <a:rPr lang="en-US" altLang="en-US" dirty="0">
                <a:ln w="6350">
                  <a:solidFill>
                    <a:schemeClr val="bg1"/>
                  </a:solidFill>
                </a:ln>
                <a:latin typeface="Arial Rounded MT Bold" panose="020F0704030504030204" pitchFamily="34" charset="77"/>
              </a:rPr>
              <a:t>Account Information – 7 Years</a:t>
            </a:r>
          </a:p>
          <a:p>
            <a:pPr marL="0" indent="0" algn="ctr" eaLnBrk="1" hangingPunct="1">
              <a:lnSpc>
                <a:spcPct val="90000"/>
              </a:lnSpc>
              <a:buFontTx/>
              <a:buNone/>
              <a:defRPr/>
            </a:pPr>
            <a:r>
              <a:rPr lang="en-US" altLang="en-US" dirty="0">
                <a:ln w="6350">
                  <a:solidFill>
                    <a:schemeClr val="bg1"/>
                  </a:solidFill>
                </a:ln>
                <a:latin typeface="Arial Rounded MT Bold" panose="020F0704030504030204" pitchFamily="34" charset="77"/>
              </a:rPr>
              <a:t>Inquiries – 2 Years</a:t>
            </a:r>
            <a:br>
              <a:rPr lang="en-US" altLang="en-US" dirty="0">
                <a:ln>
                  <a:solidFill>
                    <a:schemeClr val="bg1"/>
                  </a:solidFill>
                </a:ln>
                <a:latin typeface="Arial Rounded MT Bold" panose="020F0704030504030204" pitchFamily="34" charset="77"/>
              </a:rPr>
            </a:br>
            <a:endParaRPr lang="en-US" altLang="en-US" dirty="0">
              <a:ln>
                <a:solidFill>
                  <a:schemeClr val="bg1"/>
                </a:solidFill>
              </a:ln>
              <a:latin typeface="Arial Rounded MT Bold" panose="020F0704030504030204" pitchFamily="34" charset="77"/>
            </a:endParaRPr>
          </a:p>
          <a:p>
            <a:pPr marL="0" indent="0" algn="ctr" eaLnBrk="1" hangingPunct="1">
              <a:lnSpc>
                <a:spcPct val="90000"/>
              </a:lnSpc>
              <a:buFontTx/>
              <a:buNone/>
              <a:defRPr/>
            </a:pPr>
            <a:r>
              <a:rPr lang="en-US" altLang="en-US" b="1" dirty="0">
                <a:solidFill>
                  <a:srgbClr val="F38741"/>
                </a:solidFill>
                <a:effectLst>
                  <a:outerShdw blurRad="38100" dist="38100" dir="2700000" algn="tl">
                    <a:srgbClr val="000000">
                      <a:alpha val="43137"/>
                    </a:srgbClr>
                  </a:outerShdw>
                </a:effectLst>
                <a:latin typeface="Arial Rounded MT Bold" panose="020F0704030504030204" pitchFamily="34" charset="77"/>
              </a:rPr>
              <a:t>Bankruptcy – 7 to 10 Years</a:t>
            </a:r>
          </a:p>
        </p:txBody>
      </p:sp>
      <p:sp>
        <p:nvSpPr>
          <p:cNvPr id="62466" name="Rectangle 5">
            <a:extLst>
              <a:ext uri="{FF2B5EF4-FFF2-40B4-BE49-F238E27FC236}">
                <a16:creationId xmlns:a16="http://schemas.microsoft.com/office/drawing/2014/main" id="{76A2D230-60C8-A340-9C68-A8E7D15110E2}"/>
              </a:ext>
            </a:extLst>
          </p:cNvPr>
          <p:cNvSpPr>
            <a:spLocks noGrp="1" noChangeArrowheads="1"/>
          </p:cNvSpPr>
          <p:nvPr>
            <p:ph type="title"/>
          </p:nvPr>
        </p:nvSpPr>
        <p:spPr>
          <a:xfrm>
            <a:off x="0" y="304800"/>
            <a:ext cx="9144000" cy="838200"/>
          </a:xfrm>
        </p:spPr>
        <p:txBody>
          <a:bodyPr/>
          <a:lstStyle/>
          <a:p>
            <a:pPr eaLnBrk="1" hangingPunct="1">
              <a:defRPr/>
            </a:pPr>
            <a:r>
              <a:rPr lang="en-US" alt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HOW LONG IT LASTS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EDD3C61-8627-CB4C-8EB9-8A308369B614}"/>
              </a:ext>
            </a:extLst>
          </p:cNvPr>
          <p:cNvSpPr>
            <a:spLocks noGrp="1" noChangeArrowheads="1"/>
          </p:cNvSpPr>
          <p:nvPr>
            <p:ph type="title"/>
          </p:nvPr>
        </p:nvSpPr>
        <p:spPr>
          <a:xfrm>
            <a:off x="0" y="381000"/>
            <a:ext cx="9144000" cy="762000"/>
          </a:xfrm>
        </p:spPr>
        <p:txBody>
          <a:bodyPr/>
          <a:lstStyle/>
          <a:p>
            <a:pPr eaLnBrk="1" hangingPunct="1">
              <a:defRPr/>
            </a:pPr>
            <a:r>
              <a:rPr lang="en-US" alt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CREDIT  SCORING</a:t>
            </a:r>
          </a:p>
        </p:txBody>
      </p:sp>
      <p:sp>
        <p:nvSpPr>
          <p:cNvPr id="133123" name="Rectangle 3">
            <a:extLst>
              <a:ext uri="{FF2B5EF4-FFF2-40B4-BE49-F238E27FC236}">
                <a16:creationId xmlns:a16="http://schemas.microsoft.com/office/drawing/2014/main" id="{ECCEE788-9A7B-9B45-8233-9E0D4D1DDF0E}"/>
              </a:ext>
            </a:extLst>
          </p:cNvPr>
          <p:cNvSpPr>
            <a:spLocks noGrp="1" noChangeArrowheads="1"/>
          </p:cNvSpPr>
          <p:nvPr>
            <p:ph idx="1"/>
          </p:nvPr>
        </p:nvSpPr>
        <p:spPr>
          <a:xfrm>
            <a:off x="1638300" y="1981200"/>
            <a:ext cx="5867400" cy="4038600"/>
          </a:xfrm>
        </p:spPr>
        <p:txBody>
          <a:bodyPr/>
          <a:lstStyle/>
          <a:p>
            <a:pPr eaLnBrk="1" hangingPunct="1"/>
            <a:r>
              <a:rPr lang="en-US" altLang="en-US" sz="2400" b="1" dirty="0">
                <a:latin typeface="Arial Rounded MT Bold" panose="020F0704030504030204" pitchFamily="34" charset="77"/>
              </a:rPr>
              <a:t>Statistical model or formula</a:t>
            </a:r>
            <a:br>
              <a:rPr lang="en-US" altLang="en-US" sz="2400" b="1" dirty="0">
                <a:latin typeface="Arial Rounded MT Bold" panose="020F0704030504030204" pitchFamily="34" charset="77"/>
              </a:rPr>
            </a:br>
            <a:endParaRPr lang="en-US" altLang="en-US" sz="2400" b="1" dirty="0">
              <a:latin typeface="Arial Rounded MT Bold" panose="020F0704030504030204" pitchFamily="34" charset="77"/>
            </a:endParaRPr>
          </a:p>
          <a:p>
            <a:pPr eaLnBrk="1" hangingPunct="1"/>
            <a:r>
              <a:rPr lang="en-US" altLang="en-US" sz="2400" b="1" dirty="0">
                <a:latin typeface="Arial Rounded MT Bold" panose="020F0704030504030204" pitchFamily="34" charset="77"/>
              </a:rPr>
              <a:t>Compares applicants to experience</a:t>
            </a:r>
            <a:br>
              <a:rPr lang="en-US" altLang="en-US" sz="2400" b="1" dirty="0">
                <a:latin typeface="Arial Rounded MT Bold" panose="020F0704030504030204" pitchFamily="34" charset="77"/>
              </a:rPr>
            </a:br>
            <a:endParaRPr lang="en-US" altLang="en-US" sz="2400" b="1" dirty="0">
              <a:latin typeface="Arial Rounded MT Bold" panose="020F0704030504030204" pitchFamily="34" charset="77"/>
            </a:endParaRPr>
          </a:p>
          <a:p>
            <a:pPr eaLnBrk="1" hangingPunct="1"/>
            <a:r>
              <a:rPr lang="en-US" altLang="en-US" sz="2400" b="1" dirty="0">
                <a:latin typeface="Arial Rounded MT Bold" panose="020F0704030504030204" pitchFamily="34" charset="77"/>
              </a:rPr>
              <a:t>Defines credit risk by rank</a:t>
            </a:r>
            <a:br>
              <a:rPr lang="en-US" altLang="en-US" sz="2400" b="1" dirty="0">
                <a:latin typeface="Arial Rounded MT Bold" panose="020F0704030504030204" pitchFamily="34" charset="77"/>
              </a:rPr>
            </a:br>
            <a:endParaRPr lang="en-US" altLang="en-US" sz="2400" b="1" dirty="0">
              <a:latin typeface="Arial Rounded MT Bold" panose="020F0704030504030204" pitchFamily="34" charset="77"/>
            </a:endParaRPr>
          </a:p>
          <a:p>
            <a:pPr eaLnBrk="1" hangingPunct="1"/>
            <a:r>
              <a:rPr lang="en-US" altLang="en-US" sz="2400" b="1" dirty="0">
                <a:latin typeface="Arial Rounded MT Bold" panose="020F0704030504030204" pitchFamily="34" charset="77"/>
              </a:rPr>
              <a:t>Assumes </a:t>
            </a:r>
            <a:r>
              <a:rPr lang="en-US" altLang="en-US" sz="2400" b="1" u="sng" dirty="0">
                <a:latin typeface="Arial Rounded MT Bold" panose="020F0704030504030204" pitchFamily="34" charset="77"/>
              </a:rPr>
              <a:t>future</a:t>
            </a:r>
            <a:r>
              <a:rPr lang="en-US" altLang="en-US" sz="2400" b="1" dirty="0">
                <a:latin typeface="Arial Rounded MT Bold" panose="020F0704030504030204" pitchFamily="34" charset="77"/>
              </a:rPr>
              <a:t> resembles </a:t>
            </a:r>
            <a:r>
              <a:rPr lang="en-US" altLang="en-US" sz="2400" b="1" u="sng" dirty="0">
                <a:latin typeface="Arial Rounded MT Bold" panose="020F0704030504030204" pitchFamily="34" charset="77"/>
              </a:rPr>
              <a:t>past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1EEB1C-372F-AD48-8F90-50630D25AD6A}"/>
              </a:ext>
            </a:extLst>
          </p:cNvPr>
          <p:cNvSpPr txBox="1"/>
          <p:nvPr/>
        </p:nvSpPr>
        <p:spPr>
          <a:xfrm>
            <a:off x="0" y="381000"/>
            <a:ext cx="9144000" cy="646331"/>
          </a:xfrm>
          <a:prstGeom prst="rect">
            <a:avLst/>
          </a:prstGeom>
          <a:noFill/>
        </p:spPr>
        <p:txBody>
          <a:bodyPr wrap="square">
            <a:spAutoFit/>
          </a:bodyPr>
          <a:lstStyle/>
          <a:p>
            <a:pPr algn="ctr">
              <a:defRPr/>
            </a:pPr>
            <a:r>
              <a:rPr lang="en-US" sz="3600" b="1" dirty="0">
                <a:solidFill>
                  <a:srgbClr val="CC9900"/>
                </a:solidFill>
                <a:effectLst>
                  <a:outerShdw blurRad="38100" dist="38100" dir="2700000" algn="tl">
                    <a:srgbClr val="000000">
                      <a:alpha val="43137"/>
                    </a:srgbClr>
                  </a:outerShdw>
                </a:effectLst>
                <a:latin typeface="Arial Rounded MT Bold" panose="020F0704030504030204" pitchFamily="34" charset="77"/>
              </a:rPr>
              <a:t>YOUR CREDIT SCORE</a:t>
            </a:r>
          </a:p>
        </p:txBody>
      </p:sp>
      <p:graphicFrame>
        <p:nvGraphicFramePr>
          <p:cNvPr id="2" name="Chart 1">
            <a:extLst>
              <a:ext uri="{FF2B5EF4-FFF2-40B4-BE49-F238E27FC236}">
                <a16:creationId xmlns:a16="http://schemas.microsoft.com/office/drawing/2014/main" id="{15A3560F-C24F-654F-B105-9F139B732C3A}"/>
              </a:ext>
            </a:extLst>
          </p:cNvPr>
          <p:cNvGraphicFramePr/>
          <p:nvPr>
            <p:extLst>
              <p:ext uri="{D42A27DB-BD31-4B8C-83A1-F6EECF244321}">
                <p14:modId xmlns:p14="http://schemas.microsoft.com/office/powerpoint/2010/main" val="175017747"/>
              </p:ext>
            </p:extLst>
          </p:nvPr>
        </p:nvGraphicFramePr>
        <p:xfrm>
          <a:off x="0" y="753465"/>
          <a:ext cx="9144000" cy="60775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02F5197-D785-224D-AEBB-0069E8EAF905}"/>
              </a:ext>
            </a:extLst>
          </p:cNvPr>
          <p:cNvSpPr txBox="1"/>
          <p:nvPr/>
        </p:nvSpPr>
        <p:spPr>
          <a:xfrm>
            <a:off x="6172200" y="6019800"/>
            <a:ext cx="2553841" cy="369332"/>
          </a:xfrm>
          <a:prstGeom prst="rect">
            <a:avLst/>
          </a:prstGeom>
          <a:noFill/>
        </p:spPr>
        <p:txBody>
          <a:bodyPr wrap="none" rtlCol="0">
            <a:spAutoFit/>
          </a:bodyPr>
          <a:lstStyle/>
          <a:p>
            <a:r>
              <a:rPr lang="en-US" dirty="0">
                <a:latin typeface="Arial Rounded MT Bold" panose="020F0704030504030204" pitchFamily="34" charset="77"/>
              </a:rPr>
              <a:t>Source: </a:t>
            </a:r>
            <a:r>
              <a:rPr lang="en-US" dirty="0">
                <a:latin typeface="Arial Rounded MT Bold" panose="020F0704030504030204" pitchFamily="34" charset="77"/>
                <a:hlinkClick r:id="rId4"/>
              </a:rPr>
              <a:t>myFICO.com</a:t>
            </a:r>
            <a:endParaRPr lang="en-US" dirty="0">
              <a:latin typeface="Arial Rounded MT Bold" panose="020F0704030504030204" pitchFamily="34" charset="77"/>
            </a:endParaRPr>
          </a:p>
        </p:txBody>
      </p:sp>
      <p:pic>
        <p:nvPicPr>
          <p:cNvPr id="6" name="Picture 5">
            <a:extLst>
              <a:ext uri="{FF2B5EF4-FFF2-40B4-BE49-F238E27FC236}">
                <a16:creationId xmlns:a16="http://schemas.microsoft.com/office/drawing/2014/main" id="{35FD1AF3-06DE-2546-AE91-23F2F046E2C4}"/>
              </a:ext>
            </a:extLst>
          </p:cNvPr>
          <p:cNvPicPr>
            <a:picLocks noChangeAspect="1"/>
          </p:cNvPicPr>
          <p:nvPr/>
        </p:nvPicPr>
        <p:blipFill>
          <a:blip r:embed="rId5"/>
          <a:stretch>
            <a:fillRect/>
          </a:stretch>
        </p:blipFill>
        <p:spPr>
          <a:xfrm rot="19671153">
            <a:off x="8563031" y="6185084"/>
            <a:ext cx="277146" cy="464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6A1214E5-6B01-C746-84BA-3CB244C160B6}"/>
              </a:ext>
            </a:extLst>
          </p:cNvPr>
          <p:cNvSpPr>
            <a:spLocks noGrp="1" noChangeArrowheads="1"/>
          </p:cNvSpPr>
          <p:nvPr>
            <p:ph type="title"/>
          </p:nvPr>
        </p:nvSpPr>
        <p:spPr>
          <a:xfrm>
            <a:off x="0" y="533400"/>
            <a:ext cx="9144000" cy="838200"/>
          </a:xfrm>
        </p:spPr>
        <p:txBody>
          <a:bodyPr/>
          <a:lstStyle/>
          <a:p>
            <a:pPr eaLnBrk="1" hangingPunct="1">
              <a:defRPr/>
            </a:pPr>
            <a:r>
              <a:rPr lang="en-US" altLang="en-US" sz="3600" b="1" dirty="0">
                <a:latin typeface="Arial Rounded MT Bold" panose="020F0704030504030204" pitchFamily="34" charset="77"/>
              </a:rPr>
              <a:t>     </a:t>
            </a:r>
            <a:r>
              <a:rPr lang="en-US" altLang="en-US" sz="3600" b="1" dirty="0">
                <a:solidFill>
                  <a:srgbClr val="CC9900"/>
                </a:solidFill>
                <a:effectLst>
                  <a:outerShdw blurRad="38100" dist="38100" dir="2700000" algn="tl">
                    <a:srgbClr val="000000">
                      <a:alpha val="43137"/>
                    </a:srgbClr>
                  </a:outerShdw>
                </a:effectLst>
                <a:latin typeface="Arial Rounded MT Bold" panose="020F0704030504030204" pitchFamily="34" charset="77"/>
              </a:rPr>
              <a:t>SCORE IS </a:t>
            </a:r>
            <a:r>
              <a:rPr lang="en-US" altLang="en-US" sz="3600" b="1" u="sng" dirty="0">
                <a:solidFill>
                  <a:srgbClr val="CC9900"/>
                </a:solidFill>
                <a:effectLst>
                  <a:outerShdw blurRad="38100" dist="38100" dir="2700000" algn="tl">
                    <a:srgbClr val="000000">
                      <a:alpha val="43137"/>
                    </a:srgbClr>
                  </a:outerShdw>
                </a:effectLst>
                <a:latin typeface="Arial Rounded MT Bold" panose="020F0704030504030204" pitchFamily="34" charset="77"/>
              </a:rPr>
              <a:t>IMPORTANT</a:t>
            </a:r>
          </a:p>
        </p:txBody>
      </p:sp>
      <p:sp>
        <p:nvSpPr>
          <p:cNvPr id="5" name="Rectangle 3">
            <a:extLst>
              <a:ext uri="{FF2B5EF4-FFF2-40B4-BE49-F238E27FC236}">
                <a16:creationId xmlns:a16="http://schemas.microsoft.com/office/drawing/2014/main" id="{88809556-54F3-B142-9C3A-3B59CF1D80BA}"/>
              </a:ext>
            </a:extLst>
          </p:cNvPr>
          <p:cNvSpPr>
            <a:spLocks noGrp="1" noChangeArrowheads="1"/>
          </p:cNvSpPr>
          <p:nvPr>
            <p:ph idx="1"/>
          </p:nvPr>
        </p:nvSpPr>
        <p:spPr>
          <a:xfrm>
            <a:off x="457200" y="1792266"/>
            <a:ext cx="3957184" cy="609600"/>
          </a:xfrm>
        </p:spPr>
        <p:txBody>
          <a:bodyPr/>
          <a:lstStyle/>
          <a:p>
            <a:pPr marL="0" indent="0" algn="ctr" eaLnBrk="1" hangingPunct="1">
              <a:buNone/>
              <a:defRPr/>
            </a:pPr>
            <a:r>
              <a:rPr lang="en-US"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Determines:</a:t>
            </a:r>
          </a:p>
        </p:txBody>
      </p:sp>
      <p:pic>
        <p:nvPicPr>
          <p:cNvPr id="137220" name="Picture 4" descr="http://mioaklandcounty.com/blog/wp-content/uploads/2009/12/credit-score1.gif">
            <a:extLst>
              <a:ext uri="{FF2B5EF4-FFF2-40B4-BE49-F238E27FC236}">
                <a16:creationId xmlns:a16="http://schemas.microsoft.com/office/drawing/2014/main" id="{1F2FCC7A-5982-324B-9A0A-C3587F92A6D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3046393"/>
            <a:ext cx="4200933" cy="380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34D8412-A7FA-2145-BF7F-843BC2D5F74F}"/>
              </a:ext>
            </a:extLst>
          </p:cNvPr>
          <p:cNvSpPr/>
          <p:nvPr/>
        </p:nvSpPr>
        <p:spPr>
          <a:xfrm>
            <a:off x="453462" y="2514600"/>
            <a:ext cx="3959442" cy="3668312"/>
          </a:xfrm>
          <a:prstGeom prst="rect">
            <a:avLst/>
          </a:prstGeom>
        </p:spPr>
        <p:txBody>
          <a:bodyPr wrap="square">
            <a:spAutoFit/>
          </a:bodyPr>
          <a:lstStyle/>
          <a:p>
            <a:pPr marL="0" indent="0" algn="ctr" eaLnBrk="1" hangingPunct="1">
              <a:lnSpc>
                <a:spcPct val="200000"/>
              </a:lnSpc>
              <a:buNone/>
              <a:defRPr/>
            </a:pPr>
            <a:r>
              <a:rPr lang="en-US" sz="2400" b="1" dirty="0">
                <a:latin typeface="Arial Rounded MT Bold" panose="020F0704030504030204" pitchFamily="34" charset="77"/>
              </a:rPr>
              <a:t>Loan approval</a:t>
            </a:r>
          </a:p>
          <a:p>
            <a:pPr marL="0" indent="0" algn="ctr" eaLnBrk="1" hangingPunct="1">
              <a:lnSpc>
                <a:spcPct val="200000"/>
              </a:lnSpc>
              <a:buNone/>
              <a:defRPr/>
            </a:pPr>
            <a:r>
              <a:rPr lang="en-US" sz="2400" b="1" dirty="0">
                <a:latin typeface="Arial Rounded MT Bold" panose="020F0704030504030204" pitchFamily="34" charset="77"/>
              </a:rPr>
              <a:t>Interest rates</a:t>
            </a:r>
          </a:p>
          <a:p>
            <a:pPr marL="0" indent="0" algn="ctr" eaLnBrk="1" hangingPunct="1">
              <a:lnSpc>
                <a:spcPct val="200000"/>
              </a:lnSpc>
              <a:buNone/>
              <a:defRPr/>
            </a:pPr>
            <a:r>
              <a:rPr lang="en-US" sz="2400" b="1" dirty="0">
                <a:latin typeface="Arial Rounded MT Bold" panose="020F0704030504030204" pitchFamily="34" charset="77"/>
              </a:rPr>
              <a:t>Other fees</a:t>
            </a:r>
          </a:p>
          <a:p>
            <a:pPr marL="0" indent="0" algn="ctr" eaLnBrk="1" hangingPunct="1">
              <a:lnSpc>
                <a:spcPct val="200000"/>
              </a:lnSpc>
              <a:buNone/>
              <a:defRPr/>
            </a:pPr>
            <a:r>
              <a:rPr lang="en-US" sz="2400" b="1" dirty="0">
                <a:latin typeface="Arial Rounded MT Bold" panose="020F0704030504030204" pitchFamily="34" charset="77"/>
              </a:rPr>
              <a:t>Servicing rules</a:t>
            </a:r>
          </a:p>
          <a:p>
            <a:pPr marL="0" indent="0" algn="ctr" eaLnBrk="1" hangingPunct="1">
              <a:lnSpc>
                <a:spcPct val="200000"/>
              </a:lnSpc>
              <a:buNone/>
              <a:defRPr/>
            </a:pPr>
            <a:r>
              <a:rPr lang="en-US" sz="2400" b="1" dirty="0">
                <a:latin typeface="Arial Rounded MT Bold" panose="020F0704030504030204" pitchFamily="34" charset="77"/>
              </a:rPr>
              <a:t>Down payment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82477CA-B91C-6A4A-AC57-B0124A4C2FA1}"/>
              </a:ext>
            </a:extLst>
          </p:cNvPr>
          <p:cNvSpPr>
            <a:spLocks noGrp="1"/>
          </p:cNvSpPr>
          <p:nvPr>
            <p:ph type="title"/>
          </p:nvPr>
        </p:nvSpPr>
        <p:spPr>
          <a:xfrm>
            <a:off x="0" y="457200"/>
            <a:ext cx="9144000" cy="804862"/>
          </a:xfrm>
        </p:spPr>
        <p:txBody>
          <a:bodyPr/>
          <a:lstStyle/>
          <a:p>
            <a:pPr>
              <a:defRPr/>
            </a:pPr>
            <a:r>
              <a:rPr lang="en-US" alt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CREDIT SCORES</a:t>
            </a:r>
          </a:p>
        </p:txBody>
      </p:sp>
      <p:sp>
        <p:nvSpPr>
          <p:cNvPr id="4" name="TextBox 3">
            <a:extLst>
              <a:ext uri="{FF2B5EF4-FFF2-40B4-BE49-F238E27FC236}">
                <a16:creationId xmlns:a16="http://schemas.microsoft.com/office/drawing/2014/main" id="{2B1551AF-FF3A-8B4F-AD96-B522974E68FD}"/>
              </a:ext>
            </a:extLst>
          </p:cNvPr>
          <p:cNvSpPr txBox="1"/>
          <p:nvPr/>
        </p:nvSpPr>
        <p:spPr>
          <a:xfrm>
            <a:off x="0" y="2057400"/>
            <a:ext cx="9144000" cy="1692771"/>
          </a:xfrm>
          <a:prstGeom prst="rect">
            <a:avLst/>
          </a:prstGeom>
          <a:noFill/>
        </p:spPr>
        <p:txBody>
          <a:bodyPr wrap="square">
            <a:spAutoFit/>
          </a:bodyPr>
          <a:lstStyle/>
          <a:p>
            <a:pPr lvl="1" algn="ctr">
              <a:defRPr/>
            </a:pPr>
            <a:r>
              <a:rPr lang="en-US" sz="2800" dirty="0">
                <a:latin typeface="Arial Rounded MT Bold" panose="020F0704030504030204" pitchFamily="34" charset="77"/>
              </a:rPr>
              <a:t>Credit Bureaus use different scoring models based on the requirements of different lenders.</a:t>
            </a:r>
          </a:p>
          <a:p>
            <a:pPr lvl="1">
              <a:defRPr/>
            </a:pPr>
            <a:endParaRPr lang="en-US" sz="2400" dirty="0">
              <a:latin typeface="Arial Rounded MT Bold" panose="020F0704030504030204" pitchFamily="34" charset="77"/>
            </a:endParaRPr>
          </a:p>
          <a:p>
            <a:pPr lvl="1">
              <a:defRPr/>
            </a:pPr>
            <a:endParaRPr lang="en-US" sz="2400" dirty="0">
              <a:latin typeface="Arial Rounded MT Bold" panose="020F0704030504030204" pitchFamily="34" charset="77"/>
            </a:endParaRPr>
          </a:p>
        </p:txBody>
      </p:sp>
      <p:sp>
        <p:nvSpPr>
          <p:cNvPr id="5" name="TextBox 4">
            <a:extLst>
              <a:ext uri="{FF2B5EF4-FFF2-40B4-BE49-F238E27FC236}">
                <a16:creationId xmlns:a16="http://schemas.microsoft.com/office/drawing/2014/main" id="{10C0E23C-7F05-7548-9F79-AEF89262A463}"/>
              </a:ext>
            </a:extLst>
          </p:cNvPr>
          <p:cNvSpPr txBox="1"/>
          <p:nvPr/>
        </p:nvSpPr>
        <p:spPr>
          <a:xfrm>
            <a:off x="1497012" y="3657600"/>
            <a:ext cx="6149975" cy="2539157"/>
          </a:xfrm>
          <a:prstGeom prst="rect">
            <a:avLst/>
          </a:prstGeom>
          <a:noFill/>
          <a:ln>
            <a:noFill/>
          </a:ln>
        </p:spPr>
        <p:txBody>
          <a:bodyPr wrap="square">
            <a:spAutoFit/>
          </a:bodyPr>
          <a:lstStyle/>
          <a:p>
            <a:pPr algn="ctr">
              <a:defRPr/>
            </a:pPr>
            <a:br>
              <a:rPr lang="en-US" sz="900" b="1" u="sng" dirty="0">
                <a:solidFill>
                  <a:srgbClr val="800000"/>
                </a:solidFill>
                <a:effectLst>
                  <a:outerShdw blurRad="38100" dist="38100" dir="2700000" algn="tl">
                    <a:srgbClr val="000000">
                      <a:alpha val="43137"/>
                    </a:srgbClr>
                  </a:outerShdw>
                </a:effectLst>
                <a:latin typeface="Arial Rounded MT Bold" panose="020F0704030504030204" pitchFamily="34" charset="77"/>
              </a:rPr>
            </a:br>
            <a:r>
              <a:rPr lang="en-US" sz="2800" b="1" u="sng" dirty="0">
                <a:solidFill>
                  <a:srgbClr val="F38741"/>
                </a:solidFill>
                <a:effectLst>
                  <a:outerShdw blurRad="38100" dist="38100" dir="2700000" algn="tl">
                    <a:srgbClr val="000000">
                      <a:alpha val="43137"/>
                    </a:srgbClr>
                  </a:outerShdw>
                </a:effectLst>
                <a:latin typeface="Arial Rounded MT Bold" panose="020F0704030504030204" pitchFamily="34" charset="77"/>
              </a:rPr>
              <a:t>The Bottom Line:</a:t>
            </a:r>
          </a:p>
          <a:p>
            <a:pPr algn="ctr">
              <a:defRPr/>
            </a:pPr>
            <a:endParaRPr lang="en-US" sz="2800" b="1" dirty="0">
              <a:solidFill>
                <a:srgbClr val="800000"/>
              </a:solidFill>
              <a:effectLst>
                <a:outerShdw blurRad="38100" dist="38100" dir="2700000" algn="tl">
                  <a:srgbClr val="000000">
                    <a:alpha val="43137"/>
                  </a:srgbClr>
                </a:outerShdw>
              </a:effectLst>
              <a:latin typeface="Arial Rounded MT Bold" panose="020F0704030504030204" pitchFamily="34" charset="77"/>
            </a:endParaRPr>
          </a:p>
          <a:p>
            <a:pPr algn="ctr">
              <a:defRPr/>
            </a:pPr>
            <a:r>
              <a:rPr lang="en-US" sz="2400" i="1" dirty="0">
                <a:latin typeface="Arial Rounded MT Bold" panose="020F0704030504030204" pitchFamily="34" charset="77"/>
              </a:rPr>
              <a:t>There are 100’s of Credit Scores.  These scores are continuous variables which can change minute-to-minute</a:t>
            </a:r>
            <a:r>
              <a:rPr lang="en-US" sz="2800" i="1" dirty="0">
                <a:latin typeface="Arial Rounded MT Bold" panose="020F0704030504030204" pitchFamily="34" charset="77"/>
              </a:rPr>
              <a:t>.</a:t>
            </a:r>
          </a:p>
          <a:p>
            <a:pPr algn="ctr">
              <a:defRPr/>
            </a:pPr>
            <a:endParaRPr lang="en-US" b="1" dirty="0">
              <a:solidFill>
                <a:srgbClr val="800000"/>
              </a:solidFill>
              <a:effectLst>
                <a:outerShdw blurRad="38100" dist="38100" dir="2700000" algn="tl">
                  <a:srgbClr val="000000">
                    <a:alpha val="43137"/>
                  </a:srgbClr>
                </a:outerShdw>
              </a:effectLst>
              <a:latin typeface="Arial Rounded MT Bold" panose="020F0704030504030204" pitchFamily="34" charset="77"/>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47C753F-989D-3D4C-8DA1-5BFEFFFECD23}"/>
              </a:ext>
            </a:extLst>
          </p:cNvPr>
          <p:cNvGraphicFramePr>
            <a:graphicFrameLocks noGrp="1"/>
          </p:cNvGraphicFramePr>
          <p:nvPr>
            <p:ph idx="1"/>
            <p:extLst>
              <p:ext uri="{D42A27DB-BD31-4B8C-83A1-F6EECF244321}">
                <p14:modId xmlns:p14="http://schemas.microsoft.com/office/powerpoint/2010/main" val="2049987843"/>
              </p:ext>
            </p:extLst>
          </p:nvPr>
        </p:nvGraphicFramePr>
        <p:xfrm>
          <a:off x="1066800" y="2133600"/>
          <a:ext cx="6858000" cy="2286000"/>
        </p:xfrm>
        <a:graphic>
          <a:graphicData uri="http://schemas.openxmlformats.org/drawingml/2006/table">
            <a:tbl>
              <a:tblPr firstRow="1" bandRow="1">
                <a:tableStyleId>{5940675A-B579-460E-94D1-54222C63F5DA}</a:tableStyleId>
              </a:tblPr>
              <a:tblGrid>
                <a:gridCol w="2331720">
                  <a:extLst>
                    <a:ext uri="{9D8B030D-6E8A-4147-A177-3AD203B41FA5}">
                      <a16:colId xmlns:a16="http://schemas.microsoft.com/office/drawing/2014/main" val="20000"/>
                    </a:ext>
                  </a:extLst>
                </a:gridCol>
                <a:gridCol w="4526280">
                  <a:extLst>
                    <a:ext uri="{9D8B030D-6E8A-4147-A177-3AD203B41FA5}">
                      <a16:colId xmlns:a16="http://schemas.microsoft.com/office/drawing/2014/main" val="20001"/>
                    </a:ext>
                  </a:extLst>
                </a:gridCol>
              </a:tblGrid>
              <a:tr h="370840">
                <a:tc>
                  <a:txBody>
                    <a:bodyPr/>
                    <a:lstStyle/>
                    <a:p>
                      <a:r>
                        <a:rPr lang="en-US" sz="2400" b="0" dirty="0">
                          <a:solidFill>
                            <a:schemeClr val="tx1"/>
                          </a:solidFill>
                          <a:effectLst>
                            <a:outerShdw blurRad="50800" dist="38100" dir="2700000" algn="tl" rotWithShape="0">
                              <a:prstClr val="black">
                                <a:alpha val="40000"/>
                              </a:prstClr>
                            </a:outerShdw>
                          </a:effectLst>
                          <a:latin typeface="Arial Rounded MT Bold" panose="020F0704030504030204" pitchFamily="34" charset="77"/>
                        </a:rPr>
                        <a:t>FICO</a:t>
                      </a:r>
                    </a:p>
                  </a:txBody>
                  <a:tcPr>
                    <a:solidFill>
                      <a:schemeClr val="bg2">
                        <a:lumMod val="20000"/>
                        <a:lumOff val="80000"/>
                      </a:schemeClr>
                    </a:solidFill>
                  </a:tcPr>
                </a:tc>
                <a:tc>
                  <a:txBody>
                    <a:bodyPr/>
                    <a:lstStyle/>
                    <a:p>
                      <a:pPr algn="ctr"/>
                      <a:r>
                        <a:rPr lang="en-US" sz="2400" b="0" dirty="0">
                          <a:latin typeface="Arial Rounded MT Bold" panose="020F0704030504030204" pitchFamily="34" charset="77"/>
                        </a:rPr>
                        <a:t>300 - 850</a:t>
                      </a:r>
                    </a:p>
                  </a:txBody>
                  <a:tcPr>
                    <a:solidFill>
                      <a:schemeClr val="bg2">
                        <a:lumMod val="20000"/>
                        <a:lumOff val="80000"/>
                      </a:schemeClr>
                    </a:solidFill>
                  </a:tcPr>
                </a:tc>
                <a:extLst>
                  <a:ext uri="{0D108BD9-81ED-4DB2-BD59-A6C34878D82A}">
                    <a16:rowId xmlns:a16="http://schemas.microsoft.com/office/drawing/2014/main" val="10000"/>
                  </a:ext>
                </a:extLst>
              </a:tr>
              <a:tr h="370840">
                <a:tc>
                  <a:txBody>
                    <a:bodyPr/>
                    <a:lstStyle/>
                    <a:p>
                      <a:r>
                        <a:rPr lang="en-US" sz="2400" b="0" dirty="0">
                          <a:solidFill>
                            <a:schemeClr val="tx1"/>
                          </a:solidFill>
                          <a:effectLst>
                            <a:outerShdw blurRad="50800" dist="38100" dir="2700000" algn="tl" rotWithShape="0">
                              <a:prstClr val="black">
                                <a:alpha val="40000"/>
                              </a:prstClr>
                            </a:outerShdw>
                          </a:effectLst>
                          <a:latin typeface="Arial Rounded MT Bold" panose="020F0704030504030204" pitchFamily="34" charset="77"/>
                        </a:rPr>
                        <a:t>Experian</a:t>
                      </a:r>
                    </a:p>
                  </a:txBody>
                  <a:tcPr/>
                </a:tc>
                <a:tc>
                  <a:txBody>
                    <a:bodyPr/>
                    <a:lstStyle/>
                    <a:p>
                      <a:pPr algn="ctr"/>
                      <a:r>
                        <a:rPr lang="en-US" sz="2400" b="0" dirty="0">
                          <a:latin typeface="Arial Rounded MT Bold" panose="020F0704030504030204" pitchFamily="34" charset="77"/>
                        </a:rPr>
                        <a:t>330 - 830</a:t>
                      </a:r>
                    </a:p>
                  </a:txBody>
                  <a:tcPr/>
                </a:tc>
                <a:extLst>
                  <a:ext uri="{0D108BD9-81ED-4DB2-BD59-A6C34878D82A}">
                    <a16:rowId xmlns:a16="http://schemas.microsoft.com/office/drawing/2014/main" val="10001"/>
                  </a:ext>
                </a:extLst>
              </a:tr>
              <a:tr h="370840">
                <a:tc>
                  <a:txBody>
                    <a:bodyPr/>
                    <a:lstStyle/>
                    <a:p>
                      <a:r>
                        <a:rPr lang="en-US" sz="2400" b="0" dirty="0">
                          <a:solidFill>
                            <a:schemeClr val="tx1"/>
                          </a:solidFill>
                          <a:effectLst>
                            <a:outerShdw blurRad="50800" dist="38100" dir="2700000" algn="tl" rotWithShape="0">
                              <a:prstClr val="black">
                                <a:alpha val="40000"/>
                              </a:prstClr>
                            </a:outerShdw>
                          </a:effectLst>
                          <a:latin typeface="Arial Rounded MT Bold" panose="020F0704030504030204" pitchFamily="34" charset="77"/>
                        </a:rPr>
                        <a:t>Equifax</a:t>
                      </a:r>
                    </a:p>
                  </a:txBody>
                  <a:tcPr>
                    <a:solidFill>
                      <a:schemeClr val="bg2">
                        <a:lumMod val="20000"/>
                        <a:lumOff val="80000"/>
                      </a:schemeClr>
                    </a:solidFill>
                  </a:tcPr>
                </a:tc>
                <a:tc>
                  <a:txBody>
                    <a:bodyPr/>
                    <a:lstStyle/>
                    <a:p>
                      <a:pPr algn="ctr"/>
                      <a:r>
                        <a:rPr lang="en-US" sz="2400" b="0" dirty="0">
                          <a:latin typeface="Arial Rounded MT Bold" panose="020F0704030504030204" pitchFamily="34" charset="77"/>
                        </a:rPr>
                        <a:t>280 - 850</a:t>
                      </a:r>
                    </a:p>
                  </a:txBody>
                  <a:tcPr>
                    <a:solidFill>
                      <a:schemeClr val="bg2">
                        <a:lumMod val="20000"/>
                        <a:lumOff val="80000"/>
                      </a:schemeClr>
                    </a:solidFill>
                  </a:tcPr>
                </a:tc>
                <a:extLst>
                  <a:ext uri="{0D108BD9-81ED-4DB2-BD59-A6C34878D82A}">
                    <a16:rowId xmlns:a16="http://schemas.microsoft.com/office/drawing/2014/main" val="10002"/>
                  </a:ext>
                </a:extLst>
              </a:tr>
              <a:tr h="370840">
                <a:tc>
                  <a:txBody>
                    <a:bodyPr/>
                    <a:lstStyle/>
                    <a:p>
                      <a:r>
                        <a:rPr lang="en-US" sz="2400" b="0" dirty="0">
                          <a:solidFill>
                            <a:schemeClr val="tx1"/>
                          </a:solidFill>
                          <a:effectLst>
                            <a:outerShdw blurRad="50800" dist="38100" dir="2700000" algn="tl" rotWithShape="0">
                              <a:prstClr val="black">
                                <a:alpha val="40000"/>
                              </a:prstClr>
                            </a:outerShdw>
                          </a:effectLst>
                          <a:latin typeface="Arial Rounded MT Bold" panose="020F0704030504030204" pitchFamily="34" charset="77"/>
                        </a:rPr>
                        <a:t>TransUnion</a:t>
                      </a:r>
                    </a:p>
                  </a:txBody>
                  <a:tcPr/>
                </a:tc>
                <a:tc>
                  <a:txBody>
                    <a:bodyPr/>
                    <a:lstStyle/>
                    <a:p>
                      <a:pPr algn="ctr"/>
                      <a:r>
                        <a:rPr lang="en-US" sz="2400" b="0" dirty="0">
                          <a:latin typeface="Arial Rounded MT Bold" panose="020F0704030504030204" pitchFamily="34" charset="77"/>
                        </a:rPr>
                        <a:t>300 - 850</a:t>
                      </a:r>
                    </a:p>
                  </a:txBody>
                  <a:tcPr/>
                </a:tc>
                <a:extLst>
                  <a:ext uri="{0D108BD9-81ED-4DB2-BD59-A6C34878D82A}">
                    <a16:rowId xmlns:a16="http://schemas.microsoft.com/office/drawing/2014/main" val="10003"/>
                  </a:ext>
                </a:extLst>
              </a:tr>
              <a:tr h="370840">
                <a:tc>
                  <a:txBody>
                    <a:bodyPr/>
                    <a:lstStyle/>
                    <a:p>
                      <a:r>
                        <a:rPr lang="en-US" sz="2400" b="0" dirty="0" err="1">
                          <a:solidFill>
                            <a:schemeClr val="tx1"/>
                          </a:solidFill>
                          <a:effectLst>
                            <a:outerShdw blurRad="50800" dist="38100" dir="2700000" algn="tl" rotWithShape="0">
                              <a:prstClr val="black">
                                <a:alpha val="40000"/>
                              </a:prstClr>
                            </a:outerShdw>
                          </a:effectLst>
                          <a:latin typeface="Arial Rounded MT Bold" panose="020F0704030504030204" pitchFamily="34" charset="77"/>
                        </a:rPr>
                        <a:t>VantageScore</a:t>
                      </a:r>
                      <a:endParaRPr lang="en-US" sz="2400" b="0" dirty="0">
                        <a:solidFill>
                          <a:schemeClr val="tx1"/>
                        </a:solidFill>
                        <a:effectLst>
                          <a:outerShdw blurRad="50800" dist="38100" dir="2700000" algn="tl" rotWithShape="0">
                            <a:prstClr val="black">
                              <a:alpha val="40000"/>
                            </a:prstClr>
                          </a:outerShdw>
                        </a:effectLst>
                        <a:latin typeface="Arial Rounded MT Bold" panose="020F0704030504030204" pitchFamily="34" charset="77"/>
                      </a:endParaRPr>
                    </a:p>
                  </a:txBody>
                  <a:tcPr>
                    <a:solidFill>
                      <a:schemeClr val="bg2">
                        <a:lumMod val="20000"/>
                        <a:lumOff val="80000"/>
                      </a:schemeClr>
                    </a:solidFill>
                  </a:tcPr>
                </a:tc>
                <a:tc>
                  <a:txBody>
                    <a:bodyPr/>
                    <a:lstStyle/>
                    <a:p>
                      <a:pPr algn="ctr"/>
                      <a:r>
                        <a:rPr lang="en-US" sz="2400" b="0" dirty="0">
                          <a:latin typeface="Arial Rounded MT Bold" panose="020F0704030504030204" pitchFamily="34" charset="77"/>
                        </a:rPr>
                        <a:t>501 – 990 </a:t>
                      </a:r>
                      <a:r>
                        <a:rPr lang="en-US" sz="1800" b="0" i="1" dirty="0">
                          <a:latin typeface="Arial Rounded MT Bold" panose="020F0704030504030204" pitchFamily="34" charset="77"/>
                        </a:rPr>
                        <a:t>and</a:t>
                      </a:r>
                      <a:r>
                        <a:rPr lang="en-US" sz="1800" b="0" i="1" baseline="0" dirty="0">
                          <a:latin typeface="Arial Rounded MT Bold" panose="020F0704030504030204" pitchFamily="34" charset="77"/>
                        </a:rPr>
                        <a:t>  </a:t>
                      </a:r>
                      <a:r>
                        <a:rPr lang="en-US" sz="2400" b="0" i="0" baseline="0" dirty="0">
                          <a:latin typeface="Arial Rounded MT Bold" panose="020F0704030504030204" pitchFamily="34" charset="77"/>
                        </a:rPr>
                        <a:t>A - F</a:t>
                      </a:r>
                      <a:endParaRPr lang="en-US" sz="2400" b="0" dirty="0">
                        <a:latin typeface="Arial Rounded MT Bold" panose="020F0704030504030204" pitchFamily="34" charset="77"/>
                      </a:endParaRPr>
                    </a:p>
                  </a:txBody>
                  <a:tcPr>
                    <a:solidFill>
                      <a:schemeClr val="bg2">
                        <a:lumMod val="20000"/>
                        <a:lumOff val="80000"/>
                      </a:schemeClr>
                    </a:solidFill>
                  </a:tcPr>
                </a:tc>
                <a:extLst>
                  <a:ext uri="{0D108BD9-81ED-4DB2-BD59-A6C34878D82A}">
                    <a16:rowId xmlns:a16="http://schemas.microsoft.com/office/drawing/2014/main" val="10004"/>
                  </a:ext>
                </a:extLst>
              </a:tr>
            </a:tbl>
          </a:graphicData>
        </a:graphic>
      </p:graphicFrame>
      <p:sp>
        <p:nvSpPr>
          <p:cNvPr id="5" name="Title 1">
            <a:extLst>
              <a:ext uri="{FF2B5EF4-FFF2-40B4-BE49-F238E27FC236}">
                <a16:creationId xmlns:a16="http://schemas.microsoft.com/office/drawing/2014/main" id="{50D11882-72FB-214D-A1B9-55D1158FB201}"/>
              </a:ext>
            </a:extLst>
          </p:cNvPr>
          <p:cNvSpPr>
            <a:spLocks noGrp="1"/>
          </p:cNvSpPr>
          <p:nvPr>
            <p:ph type="title"/>
          </p:nvPr>
        </p:nvSpPr>
        <p:spPr>
          <a:xfrm>
            <a:off x="0" y="533400"/>
            <a:ext cx="9144000" cy="762000"/>
          </a:xfrm>
        </p:spPr>
        <p:txBody>
          <a:bodyPr/>
          <a:lstStyle/>
          <a:p>
            <a:pPr>
              <a:defRPr/>
            </a:pPr>
            <a:r>
              <a:rPr lang="en-US" alt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CREDIT SCORE RANGES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F29A858-C3E7-B347-A85E-C8C2BA0C88A4}"/>
              </a:ext>
            </a:extLst>
          </p:cNvPr>
          <p:cNvSpPr>
            <a:spLocks noGrp="1" noChangeArrowheads="1"/>
          </p:cNvSpPr>
          <p:nvPr>
            <p:ph type="title"/>
          </p:nvPr>
        </p:nvSpPr>
        <p:spPr>
          <a:xfrm>
            <a:off x="-9526" y="457200"/>
            <a:ext cx="9153525" cy="691137"/>
          </a:xfrm>
        </p:spPr>
        <p:txBody>
          <a:bodyPr/>
          <a:lstStyle/>
          <a:p>
            <a:pPr eaLnBrk="1" hangingPunct="1">
              <a:defRPr/>
            </a:pPr>
            <a:r>
              <a:rPr lang="en-US" altLang="en-US" sz="3600" b="1" dirty="0">
                <a:solidFill>
                  <a:srgbClr val="CC9900"/>
                </a:solidFill>
                <a:effectLst>
                  <a:outerShdw blurRad="38100" dist="38100" dir="2700000" algn="tl">
                    <a:srgbClr val="000000">
                      <a:alpha val="43137"/>
                    </a:srgbClr>
                  </a:outerShdw>
                </a:effectLst>
                <a:latin typeface="Arial Rounded MT Bold" panose="020F0704030504030204" pitchFamily="34" charset="77"/>
              </a:rPr>
              <a:t>WHAT IS CREDIT?</a:t>
            </a:r>
          </a:p>
        </p:txBody>
      </p:sp>
      <p:sp>
        <p:nvSpPr>
          <p:cNvPr id="102404" name="Rectangle 3">
            <a:extLst>
              <a:ext uri="{FF2B5EF4-FFF2-40B4-BE49-F238E27FC236}">
                <a16:creationId xmlns:a16="http://schemas.microsoft.com/office/drawing/2014/main" id="{4D95E2BF-67FC-724A-8C86-221FD6812C86}"/>
              </a:ext>
            </a:extLst>
          </p:cNvPr>
          <p:cNvSpPr>
            <a:spLocks noGrp="1" noChangeArrowheads="1"/>
          </p:cNvSpPr>
          <p:nvPr>
            <p:ph idx="1"/>
          </p:nvPr>
        </p:nvSpPr>
        <p:spPr>
          <a:xfrm>
            <a:off x="4495800" y="2362200"/>
            <a:ext cx="4343400" cy="2404353"/>
          </a:xfrm>
        </p:spPr>
        <p:txBody>
          <a:bodyPr/>
          <a:lstStyle/>
          <a:p>
            <a:pPr eaLnBrk="1" hangingPunct="1">
              <a:buFontTx/>
              <a:buNone/>
            </a:pPr>
            <a:r>
              <a:rPr lang="en-US" altLang="en-US" sz="2800" b="1" dirty="0">
                <a:latin typeface="Arial Rounded MT Bold" panose="020F0704030504030204" pitchFamily="34" charset="77"/>
              </a:rPr>
              <a:t>	Borrowing money in exchange for your promise to pay it back, usually with interest.</a:t>
            </a:r>
          </a:p>
          <a:p>
            <a:pPr eaLnBrk="1" hangingPunct="1">
              <a:buFontTx/>
              <a:buNone/>
            </a:pPr>
            <a:endParaRPr lang="en-US" altLang="en-US" sz="2800" dirty="0">
              <a:latin typeface="Arial Rounded MT Bold" panose="020F0704030504030204" pitchFamily="34" charset="77"/>
            </a:endParaRPr>
          </a:p>
        </p:txBody>
      </p:sp>
      <p:pic>
        <p:nvPicPr>
          <p:cNvPr id="2" name="Picture 1">
            <a:extLst>
              <a:ext uri="{FF2B5EF4-FFF2-40B4-BE49-F238E27FC236}">
                <a16:creationId xmlns:a16="http://schemas.microsoft.com/office/drawing/2014/main" id="{2EAB36E0-BF34-C347-871C-F5D7DE62DE73}"/>
              </a:ext>
            </a:extLst>
          </p:cNvPr>
          <p:cNvPicPr>
            <a:picLocks noChangeAspect="1"/>
          </p:cNvPicPr>
          <p:nvPr/>
        </p:nvPicPr>
        <p:blipFill>
          <a:blip r:embed="rId3"/>
          <a:stretch>
            <a:fillRect/>
          </a:stretch>
        </p:blipFill>
        <p:spPr>
          <a:xfrm rot="10800000">
            <a:off x="2514599" y="2514600"/>
            <a:ext cx="1560109" cy="43434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9D6982C-28B2-DD42-A73C-892B193FEB2F}"/>
              </a:ext>
            </a:extLst>
          </p:cNvPr>
          <p:cNvPicPr>
            <a:picLocks noChangeAspect="1"/>
          </p:cNvPicPr>
          <p:nvPr/>
        </p:nvPicPr>
        <p:blipFill>
          <a:blip r:embed="rId4"/>
          <a:stretch>
            <a:fillRect/>
          </a:stretch>
        </p:blipFill>
        <p:spPr>
          <a:xfrm rot="10800000">
            <a:off x="381000" y="0"/>
            <a:ext cx="1682203" cy="449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150530" name="Content Placeholder 2">
            <a:extLst>
              <a:ext uri="{FF2B5EF4-FFF2-40B4-BE49-F238E27FC236}">
                <a16:creationId xmlns:a16="http://schemas.microsoft.com/office/drawing/2014/main" id="{73932DD1-EC32-3743-B212-EBCF81C8AB98}"/>
              </a:ext>
            </a:extLst>
          </p:cNvPr>
          <p:cNvSpPr>
            <a:spLocks noGrp="1"/>
          </p:cNvSpPr>
          <p:nvPr>
            <p:ph idx="1"/>
          </p:nvPr>
        </p:nvSpPr>
        <p:spPr>
          <a:xfrm>
            <a:off x="1028700" y="914400"/>
            <a:ext cx="7086600" cy="5181600"/>
          </a:xfrm>
        </p:spPr>
        <p:txBody>
          <a:bodyPr>
            <a:normAutofit fontScale="92500" lnSpcReduction="20000"/>
          </a:bodyPr>
          <a:lstStyle/>
          <a:p>
            <a:pPr marL="0" indent="0">
              <a:buFontTx/>
              <a:buNone/>
              <a:defRPr/>
            </a:pPr>
            <a:r>
              <a:rPr lang="en-US" altLang="en-US" sz="3600" dirty="0">
                <a:latin typeface="Arial Rounded MT Bold" panose="020F0704030504030204" pitchFamily="34" charset="77"/>
              </a:rPr>
              <a:t>Across the US, the average FICO score: </a:t>
            </a:r>
            <a:r>
              <a:rPr lang="en-US" altLang="en-US" sz="47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715</a:t>
            </a:r>
            <a:endParaRPr lang="en-US" altLang="en-US" sz="36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a:p>
            <a:pPr marL="0" indent="0" algn="ctr">
              <a:buFontTx/>
              <a:buNone/>
              <a:defRPr/>
            </a:pPr>
            <a:endParaRPr lang="en-US" altLang="en-US" sz="3600" dirty="0">
              <a:latin typeface="Arial Rounded MT Bold" panose="020F0704030504030204" pitchFamily="34" charset="77"/>
            </a:endParaRPr>
          </a:p>
          <a:p>
            <a:pPr marL="0" indent="0">
              <a:buFontTx/>
              <a:buNone/>
              <a:defRPr/>
            </a:pPr>
            <a:r>
              <a:rPr lang="en-US" altLang="en-US" sz="3600" dirty="0">
                <a:latin typeface="Arial Rounded MT Bold" panose="020F0704030504030204" pitchFamily="34" charset="77"/>
              </a:rPr>
              <a:t>In Tennessee, the average FICO score:  </a:t>
            </a:r>
            <a:r>
              <a:rPr lang="en-US" altLang="en-US" sz="47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706</a:t>
            </a:r>
            <a:endParaRPr lang="en-US" altLang="en-US" sz="36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a:p>
            <a:pPr marL="0" indent="0">
              <a:buNone/>
              <a:defRPr/>
            </a:pPr>
            <a:endParaRPr lang="en-US" altLang="en-US" sz="3600" dirty="0">
              <a:latin typeface="Arial Rounded MT Bold" panose="020F0704030504030204" pitchFamily="34" charset="77"/>
            </a:endParaRPr>
          </a:p>
          <a:p>
            <a:pPr marL="0" indent="0">
              <a:buNone/>
              <a:defRPr/>
            </a:pPr>
            <a:r>
              <a:rPr lang="en-US" altLang="en-US" sz="3600" dirty="0">
                <a:latin typeface="Arial Rounded MT Bold" panose="020F0704030504030204" pitchFamily="34" charset="77"/>
              </a:rPr>
              <a:t>In Knoxville, the average FICO score:  </a:t>
            </a:r>
            <a:r>
              <a:rPr lang="en-US" altLang="en-US" sz="47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631</a:t>
            </a:r>
            <a:endParaRPr lang="en-US" altLang="en-US" sz="36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a:p>
            <a:pPr marL="0" indent="0" algn="ctr">
              <a:buFontTx/>
              <a:buNone/>
              <a:defRPr/>
            </a:pPr>
            <a:endParaRPr lang="en-US" altLang="en-US" sz="3600" b="1" dirty="0">
              <a:solidFill>
                <a:srgbClr val="800000"/>
              </a:solidFill>
              <a:latin typeface="Arial Rounded MT Bold" panose="020F0704030504030204" pitchFamily="34" charset="77"/>
            </a:endParaRPr>
          </a:p>
          <a:p>
            <a:pPr marL="0" indent="0" algn="ctr">
              <a:buFontTx/>
              <a:buNone/>
              <a:defRPr/>
            </a:pPr>
            <a:r>
              <a:rPr lang="en-US" altLang="en-US" sz="2800" b="1" dirty="0">
                <a:solidFill>
                  <a:srgbClr val="800000"/>
                </a:solidFill>
                <a:latin typeface="Arial Rounded MT Bold" panose="020F0704030504030204" pitchFamily="34" charset="77"/>
              </a:rPr>
              <a:t>            </a:t>
            </a:r>
          </a:p>
          <a:p>
            <a:pPr marL="0" indent="0" algn="ctr">
              <a:buFontTx/>
              <a:buNone/>
              <a:defRPr/>
            </a:pPr>
            <a:r>
              <a:rPr lang="en-US" altLang="en-US" sz="1400" b="1" dirty="0">
                <a:solidFill>
                  <a:srgbClr val="800000"/>
                </a:solidFill>
                <a:latin typeface="Arial Rounded MT Bold" panose="020F0704030504030204" pitchFamily="34" charset="77"/>
              </a:rPr>
              <a:t>Data - 2024</a:t>
            </a:r>
            <a:endParaRPr lang="en-US" altLang="en-US" sz="2800" i="1" dirty="0">
              <a:latin typeface="Arial Rounded MT Bold" panose="020F0704030504030204" pitchFamily="34" charset="77"/>
            </a:endParaRPr>
          </a:p>
          <a:p>
            <a:pPr marL="0" indent="0" algn="ctr">
              <a:buFontTx/>
              <a:buNone/>
              <a:defRPr/>
            </a:pPr>
            <a:endParaRPr lang="en-US" altLang="en-US" sz="2800" i="1" dirty="0">
              <a:latin typeface="Arial Rounded MT Bold" panose="020F0704030504030204" pitchFamily="34" charset="77"/>
            </a:endParaRPr>
          </a:p>
          <a:p>
            <a:pPr marL="0" indent="0" algn="ctr">
              <a:buFontTx/>
              <a:buNone/>
              <a:defRPr/>
            </a:pPr>
            <a:endParaRPr lang="en-US" altLang="en-US" sz="2800" i="1" dirty="0">
              <a:latin typeface="Arial Rounded MT Bold" panose="020F0704030504030204" pitchFamily="34" charset="77"/>
            </a:endParaRPr>
          </a:p>
          <a:p>
            <a:pPr marL="0" indent="0" algn="ctr">
              <a:buFontTx/>
              <a:buNone/>
              <a:defRPr/>
            </a:pPr>
            <a:endParaRPr lang="en-US" altLang="en-US" sz="2800" i="1" dirty="0">
              <a:latin typeface="Arial Rounded MT Bold" panose="020F0704030504030204" pitchFamily="34" charset="77"/>
            </a:endParaRPr>
          </a:p>
          <a:p>
            <a:pPr marL="0" indent="0" algn="ctr">
              <a:buFontTx/>
              <a:buNone/>
              <a:defRPr/>
            </a:pPr>
            <a:endParaRPr lang="en-US" altLang="en-US" sz="2800" i="1" dirty="0">
              <a:latin typeface="Arial Rounded MT Bold" panose="020F0704030504030204" pitchFamily="34" charset="77"/>
            </a:endParaRPr>
          </a:p>
          <a:p>
            <a:pPr marL="0" indent="0" algn="ctr">
              <a:buFontTx/>
              <a:buNone/>
              <a:defRPr/>
            </a:pPr>
            <a:endParaRPr lang="en-US" altLang="en-US" sz="2800" i="1" dirty="0">
              <a:latin typeface="Arial Rounded MT Bold" panose="020F0704030504030204" pitchFamily="34" charset="77"/>
            </a:endParaRPr>
          </a:p>
          <a:p>
            <a:pPr marL="0" indent="0" algn="ctr">
              <a:buFontTx/>
              <a:buNone/>
              <a:defRPr/>
            </a:pPr>
            <a:endParaRPr lang="en-US" altLang="en-US" sz="2800" i="1" dirty="0">
              <a:latin typeface="Arial Rounded MT Bold" panose="020F0704030504030204" pitchFamily="34" charset="77"/>
            </a:endParaRPr>
          </a:p>
          <a:p>
            <a:pPr marL="0" indent="0" algn="ctr">
              <a:buFontTx/>
              <a:buNone/>
              <a:defRPr/>
            </a:pPr>
            <a:endParaRPr lang="en-US" altLang="en-US" sz="2800" i="1" dirty="0">
              <a:latin typeface="Arial Rounded MT Bold" panose="020F0704030504030204" pitchFamily="34" charset="77"/>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E4A4BEC5-74B2-C346-B936-74E3DEE06AA8}"/>
              </a:ext>
            </a:extLst>
          </p:cNvPr>
          <p:cNvSpPr>
            <a:spLocks noGrp="1" noChangeArrowheads="1"/>
          </p:cNvSpPr>
          <p:nvPr>
            <p:ph type="title"/>
          </p:nvPr>
        </p:nvSpPr>
        <p:spPr>
          <a:xfrm>
            <a:off x="0" y="838200"/>
            <a:ext cx="9144000" cy="685800"/>
          </a:xfrm>
        </p:spPr>
        <p:txBody>
          <a:bodyPr/>
          <a:lstStyle/>
          <a:p>
            <a:pPr eaLnBrk="1" hangingPunct="1">
              <a:defRPr/>
            </a:pPr>
            <a:r>
              <a:rPr lang="en-US" sz="3600" b="1" dirty="0">
                <a:solidFill>
                  <a:srgbClr val="CC9900"/>
                </a:solidFill>
                <a:effectLst>
                  <a:outerShdw blurRad="38100" dist="38100" dir="2700000" algn="tl">
                    <a:srgbClr val="000000">
                      <a:alpha val="43137"/>
                    </a:srgbClr>
                  </a:outerShdw>
                </a:effectLst>
                <a:latin typeface="Arial Rounded MT Bold" panose="020F0704030504030204" pitchFamily="34" charset="77"/>
              </a:rPr>
              <a:t>WHAT’S YOUR SCORE?</a:t>
            </a:r>
          </a:p>
        </p:txBody>
      </p:sp>
      <p:sp>
        <p:nvSpPr>
          <p:cNvPr id="145411" name="Rectangle 3">
            <a:extLst>
              <a:ext uri="{FF2B5EF4-FFF2-40B4-BE49-F238E27FC236}">
                <a16:creationId xmlns:a16="http://schemas.microsoft.com/office/drawing/2014/main" id="{64CF2039-4FB7-7547-92B6-9B954716B0F7}"/>
              </a:ext>
            </a:extLst>
          </p:cNvPr>
          <p:cNvSpPr>
            <a:spLocks noGrp="1" noChangeArrowheads="1"/>
          </p:cNvSpPr>
          <p:nvPr>
            <p:ph idx="1"/>
          </p:nvPr>
        </p:nvSpPr>
        <p:spPr>
          <a:xfrm>
            <a:off x="0" y="1981200"/>
            <a:ext cx="9144000" cy="1219200"/>
          </a:xfrm>
        </p:spPr>
        <p:txBody>
          <a:bodyPr/>
          <a:lstStyle/>
          <a:p>
            <a:pPr algn="ctr" eaLnBrk="1" hangingPunct="1">
              <a:buFontTx/>
              <a:buNone/>
            </a:pPr>
            <a:r>
              <a:rPr lang="en-US" altLang="en-US" sz="3600" dirty="0">
                <a:solidFill>
                  <a:schemeClr val="hlink"/>
                </a:solidFill>
                <a:latin typeface="Arial Rounded MT Bold" panose="020F0704030504030204" pitchFamily="34" charset="77"/>
                <a:hlinkClick r:id="rId3"/>
              </a:rPr>
              <a:t>Credit Score Estimator</a:t>
            </a:r>
            <a:endParaRPr lang="en-US" altLang="en-US" sz="3600" dirty="0">
              <a:solidFill>
                <a:schemeClr val="hlink"/>
              </a:solidFill>
              <a:latin typeface="Arial Rounded MT Bold" panose="020F0704030504030204" pitchFamily="34" charset="77"/>
            </a:endParaRPr>
          </a:p>
          <a:p>
            <a:pPr algn="ctr" eaLnBrk="1" hangingPunct="1">
              <a:lnSpc>
                <a:spcPct val="200000"/>
              </a:lnSpc>
              <a:buFontTx/>
              <a:buNone/>
            </a:pPr>
            <a:r>
              <a:rPr lang="en-US" altLang="en-US" sz="1600" i="1" dirty="0">
                <a:latin typeface="Arial Rounded MT Bold" panose="020F0704030504030204" pitchFamily="34" charset="77"/>
              </a:rPr>
              <a:t>https://</a:t>
            </a:r>
            <a:r>
              <a:rPr lang="en-US" altLang="en-US" sz="1600" i="1" dirty="0" err="1">
                <a:latin typeface="Arial Rounded MT Bold" panose="020F0704030504030204" pitchFamily="34" charset="77"/>
              </a:rPr>
              <a:t>www.myfico.com</a:t>
            </a:r>
            <a:r>
              <a:rPr lang="en-US" altLang="en-US" sz="1600" i="1" dirty="0">
                <a:latin typeface="Arial Rounded MT Bold" panose="020F0704030504030204" pitchFamily="34" charset="77"/>
              </a:rPr>
              <a:t>/free-credit-score-range-estimator/</a:t>
            </a:r>
          </a:p>
          <a:p>
            <a:pPr algn="ctr" eaLnBrk="1" hangingPunct="1">
              <a:buFontTx/>
              <a:buNone/>
            </a:pPr>
            <a:endParaRPr lang="en-US" altLang="en-US" dirty="0">
              <a:latin typeface="Arial Rounded MT Bold" panose="020F0704030504030204" pitchFamily="34" charset="77"/>
            </a:endParaRPr>
          </a:p>
        </p:txBody>
      </p:sp>
      <p:pic>
        <p:nvPicPr>
          <p:cNvPr id="5" name="Picture 4">
            <a:extLst>
              <a:ext uri="{FF2B5EF4-FFF2-40B4-BE49-F238E27FC236}">
                <a16:creationId xmlns:a16="http://schemas.microsoft.com/office/drawing/2014/main" id="{ED014163-49B9-7A48-BA30-EAF362E4C5E1}"/>
              </a:ext>
            </a:extLst>
          </p:cNvPr>
          <p:cNvPicPr>
            <a:picLocks noChangeAspect="1"/>
          </p:cNvPicPr>
          <p:nvPr/>
        </p:nvPicPr>
        <p:blipFill>
          <a:blip r:embed="rId4"/>
          <a:stretch>
            <a:fillRect/>
          </a:stretch>
        </p:blipFill>
        <p:spPr>
          <a:xfrm rot="19671153">
            <a:off x="6984887" y="2357213"/>
            <a:ext cx="277146" cy="464943"/>
          </a:xfrm>
          <a:prstGeom prst="rect">
            <a:avLst/>
          </a:prstGeom>
        </p:spPr>
      </p:pic>
      <p:pic>
        <p:nvPicPr>
          <p:cNvPr id="3" name="Picture 2">
            <a:extLst>
              <a:ext uri="{FF2B5EF4-FFF2-40B4-BE49-F238E27FC236}">
                <a16:creationId xmlns:a16="http://schemas.microsoft.com/office/drawing/2014/main" id="{34D3A979-3A0F-BA4B-8257-82B0E53454AC}"/>
              </a:ext>
            </a:extLst>
          </p:cNvPr>
          <p:cNvPicPr>
            <a:picLocks noChangeAspect="1"/>
          </p:cNvPicPr>
          <p:nvPr/>
        </p:nvPicPr>
        <p:blipFill>
          <a:blip r:embed="rId5"/>
          <a:stretch>
            <a:fillRect/>
          </a:stretch>
        </p:blipFill>
        <p:spPr>
          <a:xfrm>
            <a:off x="3276600" y="3556280"/>
            <a:ext cx="2590800"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9DACB347-7AC7-574F-9CAF-D735A0E01DED}"/>
              </a:ext>
            </a:extLst>
          </p:cNvPr>
          <p:cNvSpPr>
            <a:spLocks noGrp="1" noChangeArrowheads="1"/>
          </p:cNvSpPr>
          <p:nvPr>
            <p:ph idx="1"/>
          </p:nvPr>
        </p:nvSpPr>
        <p:spPr>
          <a:xfrm>
            <a:off x="0" y="914400"/>
            <a:ext cx="9144000" cy="1371600"/>
          </a:xfrm>
        </p:spPr>
        <p:txBody>
          <a:bodyPr/>
          <a:lstStyle/>
          <a:p>
            <a:pPr algn="ctr" eaLnBrk="1" hangingPunct="1">
              <a:buFontTx/>
              <a:buNone/>
              <a:defRPr/>
            </a:pPr>
            <a:r>
              <a:rPr lang="en-US" alt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WHERE CAN I FIND MY FREE CREDIT REPORT?</a:t>
            </a:r>
          </a:p>
          <a:p>
            <a:pPr eaLnBrk="1" hangingPunct="1">
              <a:buFontTx/>
              <a:buNone/>
              <a:defRPr/>
            </a:pPr>
            <a:endParaRPr lang="en-US" altLang="en-US" sz="4000" dirty="0">
              <a:latin typeface="Arial Rounded MT Bold" panose="020F0704030504030204" pitchFamily="34" charset="77"/>
            </a:endParaRPr>
          </a:p>
          <a:p>
            <a:pPr eaLnBrk="1" hangingPunct="1">
              <a:buFontTx/>
              <a:buNone/>
              <a:defRPr/>
            </a:pPr>
            <a:endParaRPr lang="en-US" altLang="en-US" sz="4000" dirty="0">
              <a:latin typeface="Arial Rounded MT Bold" panose="020F0704030504030204" pitchFamily="34" charset="77"/>
            </a:endParaRPr>
          </a:p>
        </p:txBody>
      </p:sp>
      <p:pic>
        <p:nvPicPr>
          <p:cNvPr id="147459" name="Picture 2" descr="C:\Documents and Settings\Chris Sneed\Local Settings\Temporary Internet Files\Content.IE5\USLQX0ZQ\MPj04331650000[1].jpg">
            <a:extLst>
              <a:ext uri="{FF2B5EF4-FFF2-40B4-BE49-F238E27FC236}">
                <a16:creationId xmlns:a16="http://schemas.microsoft.com/office/drawing/2014/main" id="{2E6756D2-E9B0-6C44-B902-2AEEFD5BC95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2819400"/>
            <a:ext cx="36576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EEEA99-124F-2642-9DF3-47FE40A44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85" y="381000"/>
            <a:ext cx="7010400" cy="5350556"/>
          </a:xfrm>
          <a:prstGeom prst="rect">
            <a:avLst/>
          </a:prstGeom>
          <a:ln w="19050">
            <a:solidFill>
              <a:schemeClr val="tx1"/>
            </a:solidFill>
          </a:ln>
          <a:effectLst>
            <a:outerShdw blurRad="101600" dist="88900" dir="2700000" algn="tl" rotWithShape="0">
              <a:prstClr val="black">
                <a:alpha val="40000"/>
              </a:prstClr>
            </a:outerShdw>
          </a:effectLst>
        </p:spPr>
      </p:pic>
      <p:sp>
        <p:nvSpPr>
          <p:cNvPr id="2" name="TextBox 1">
            <a:extLst>
              <a:ext uri="{FF2B5EF4-FFF2-40B4-BE49-F238E27FC236}">
                <a16:creationId xmlns:a16="http://schemas.microsoft.com/office/drawing/2014/main" id="{FFD33A9E-9A55-9E4A-A699-23257290EF03}"/>
              </a:ext>
            </a:extLst>
          </p:cNvPr>
          <p:cNvSpPr txBox="1"/>
          <p:nvPr/>
        </p:nvSpPr>
        <p:spPr>
          <a:xfrm>
            <a:off x="1607785" y="5867400"/>
            <a:ext cx="4648200" cy="369332"/>
          </a:xfrm>
          <a:prstGeom prst="rect">
            <a:avLst/>
          </a:prstGeom>
          <a:noFill/>
        </p:spPr>
        <p:txBody>
          <a:bodyPr wrap="square" rtlCol="0">
            <a:spAutoFit/>
          </a:bodyPr>
          <a:lstStyle/>
          <a:p>
            <a:pPr algn="ctr"/>
            <a:r>
              <a:rPr lang="en-US"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hlinkClick r:id="rId4"/>
              </a:rPr>
              <a:t>https://</a:t>
            </a:r>
            <a:r>
              <a:rPr lang="en-US" dirty="0" err="1">
                <a:solidFill>
                  <a:srgbClr val="F38741"/>
                </a:solidFill>
                <a:effectLst>
                  <a:outerShdw blurRad="50800" dist="38100" dir="2700000" algn="tl" rotWithShape="0">
                    <a:prstClr val="black">
                      <a:alpha val="40000"/>
                    </a:prstClr>
                  </a:outerShdw>
                </a:effectLst>
                <a:latin typeface="Arial Rounded MT Bold" panose="020F0704030504030204" pitchFamily="34" charset="77"/>
                <a:hlinkClick r:id="rId4"/>
              </a:rPr>
              <a:t>www.annualcreditreport.com</a:t>
            </a:r>
            <a:endParaRPr lang="en-US"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p:txBody>
      </p:sp>
      <p:pic>
        <p:nvPicPr>
          <p:cNvPr id="6" name="Picture 5">
            <a:extLst>
              <a:ext uri="{FF2B5EF4-FFF2-40B4-BE49-F238E27FC236}">
                <a16:creationId xmlns:a16="http://schemas.microsoft.com/office/drawing/2014/main" id="{64289CCE-C45A-A54A-A2DC-0CF1AA2924BD}"/>
              </a:ext>
            </a:extLst>
          </p:cNvPr>
          <p:cNvPicPr>
            <a:picLocks noChangeAspect="1"/>
          </p:cNvPicPr>
          <p:nvPr/>
        </p:nvPicPr>
        <p:blipFill>
          <a:blip r:embed="rId5"/>
          <a:stretch>
            <a:fillRect/>
          </a:stretch>
        </p:blipFill>
        <p:spPr>
          <a:xfrm rot="19671153">
            <a:off x="5880401" y="6019085"/>
            <a:ext cx="277146" cy="464943"/>
          </a:xfrm>
          <a:prstGeom prst="rect">
            <a:avLst/>
          </a:prstGeom>
        </p:spPr>
      </p:pic>
      <p:grpSp>
        <p:nvGrpSpPr>
          <p:cNvPr id="13" name="Group 12">
            <a:extLst>
              <a:ext uri="{FF2B5EF4-FFF2-40B4-BE49-F238E27FC236}">
                <a16:creationId xmlns:a16="http://schemas.microsoft.com/office/drawing/2014/main" id="{02F95336-F501-F04D-A167-4ECD97FAEB4E}"/>
              </a:ext>
            </a:extLst>
          </p:cNvPr>
          <p:cNvGrpSpPr/>
          <p:nvPr/>
        </p:nvGrpSpPr>
        <p:grpSpPr>
          <a:xfrm rot="824343">
            <a:off x="6956200" y="4164512"/>
            <a:ext cx="1980972" cy="2315621"/>
            <a:chOff x="7086600" y="2926110"/>
            <a:chExt cx="1980972" cy="2315621"/>
          </a:xfrm>
        </p:grpSpPr>
        <p:pic>
          <p:nvPicPr>
            <p:cNvPr id="12" name="Picture 11">
              <a:extLst>
                <a:ext uri="{FF2B5EF4-FFF2-40B4-BE49-F238E27FC236}">
                  <a16:creationId xmlns:a16="http://schemas.microsoft.com/office/drawing/2014/main" id="{40CAA6D5-B023-3C49-AB71-EA073DB252D7}"/>
                </a:ext>
              </a:extLst>
            </p:cNvPr>
            <p:cNvPicPr>
              <a:picLocks noChangeAspect="1"/>
            </p:cNvPicPr>
            <p:nvPr/>
          </p:nvPicPr>
          <p:blipFill>
            <a:blip r:embed="rId6"/>
            <a:stretch>
              <a:fillRect/>
            </a:stretch>
          </p:blipFill>
          <p:spPr>
            <a:xfrm>
              <a:off x="7086600" y="3332531"/>
              <a:ext cx="1980972" cy="1447535"/>
            </a:xfrm>
            <a:prstGeom prst="rect">
              <a:avLst/>
            </a:prstGeom>
            <a:effectLst>
              <a:outerShdw blurRad="88900" dist="38100" dir="3420000" algn="tl" rotWithShape="0">
                <a:prstClr val="black">
                  <a:alpha val="40000"/>
                </a:prstClr>
              </a:outerShdw>
            </a:effectLst>
          </p:spPr>
        </p:pic>
        <p:sp>
          <p:nvSpPr>
            <p:cNvPr id="5" name="TextBox 4">
              <a:extLst>
                <a:ext uri="{FF2B5EF4-FFF2-40B4-BE49-F238E27FC236}">
                  <a16:creationId xmlns:a16="http://schemas.microsoft.com/office/drawing/2014/main" id="{1F229283-8AC3-884B-A013-F842034B634C}"/>
                </a:ext>
              </a:extLst>
            </p:cNvPr>
            <p:cNvSpPr txBox="1"/>
            <p:nvPr/>
          </p:nvSpPr>
          <p:spPr>
            <a:xfrm>
              <a:off x="7393320" y="4780066"/>
              <a:ext cx="1367529" cy="461665"/>
            </a:xfrm>
            <a:prstGeom prst="rect">
              <a:avLst/>
            </a:prstGeom>
            <a:noFill/>
          </p:spPr>
          <p:txBody>
            <a:bodyPr wrap="square">
              <a:spAutoFit/>
            </a:bodyPr>
            <a:lstStyle/>
            <a:p>
              <a:pPr algn="ctr">
                <a:defRPr/>
              </a:pPr>
              <a:r>
                <a:rPr lang="en-US" sz="24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SITE</a:t>
              </a:r>
            </a:p>
          </p:txBody>
        </p:sp>
        <p:sp>
          <p:nvSpPr>
            <p:cNvPr id="11" name="Rectangle 10">
              <a:extLst>
                <a:ext uri="{FF2B5EF4-FFF2-40B4-BE49-F238E27FC236}">
                  <a16:creationId xmlns:a16="http://schemas.microsoft.com/office/drawing/2014/main" id="{5135F385-ED53-964B-9BB1-75E207441AA6}"/>
                </a:ext>
              </a:extLst>
            </p:cNvPr>
            <p:cNvSpPr/>
            <p:nvPr/>
          </p:nvSpPr>
          <p:spPr>
            <a:xfrm>
              <a:off x="7497704" y="2926110"/>
              <a:ext cx="1158763" cy="461665"/>
            </a:xfrm>
            <a:prstGeom prst="rect">
              <a:avLst/>
            </a:prstGeom>
          </p:spPr>
          <p:txBody>
            <a:bodyPr wrap="square">
              <a:spAutoFit/>
            </a:bodyPr>
            <a:lstStyle/>
            <a:p>
              <a:pPr algn="ctr">
                <a:defRPr/>
              </a:pPr>
              <a:r>
                <a:rPr lang="en-US" sz="24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ONLY</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56A2C8-8BE1-0AF7-1A12-4BD2B4797F89}"/>
              </a:ext>
            </a:extLst>
          </p:cNvPr>
          <p:cNvPicPr>
            <a:picLocks noGrp="1" noChangeAspect="1"/>
          </p:cNvPicPr>
          <p:nvPr>
            <p:ph idx="1"/>
          </p:nvPr>
        </p:nvPicPr>
        <p:blipFill>
          <a:blip r:embed="rId2"/>
          <a:stretch>
            <a:fillRect/>
          </a:stretch>
        </p:blipFill>
        <p:spPr>
          <a:xfrm>
            <a:off x="10134600" y="1676400"/>
            <a:ext cx="3109229" cy="4389500"/>
          </a:xfrm>
          <a:prstGeom prst="rect">
            <a:avLst/>
          </a:prstGeom>
        </p:spPr>
      </p:pic>
      <p:graphicFrame>
        <p:nvGraphicFramePr>
          <p:cNvPr id="6" name="Table 5">
            <a:extLst>
              <a:ext uri="{FF2B5EF4-FFF2-40B4-BE49-F238E27FC236}">
                <a16:creationId xmlns:a16="http://schemas.microsoft.com/office/drawing/2014/main" id="{A9EAB987-C31A-6073-1732-9920EB802BB7}"/>
              </a:ext>
            </a:extLst>
          </p:cNvPr>
          <p:cNvGraphicFramePr>
            <a:graphicFrameLocks noGrp="1"/>
          </p:cNvGraphicFramePr>
          <p:nvPr>
            <p:extLst>
              <p:ext uri="{D42A27DB-BD31-4B8C-83A1-F6EECF244321}">
                <p14:modId xmlns:p14="http://schemas.microsoft.com/office/powerpoint/2010/main" val="2352012951"/>
              </p:ext>
            </p:extLst>
          </p:nvPr>
        </p:nvGraphicFramePr>
        <p:xfrm>
          <a:off x="304800" y="1905000"/>
          <a:ext cx="8534400" cy="2595880"/>
        </p:xfrm>
        <a:graphic>
          <a:graphicData uri="http://schemas.openxmlformats.org/drawingml/2006/table">
            <a:tbl>
              <a:tblPr firstRow="1" bandRow="1">
                <a:tableStyleId>{5940675A-B579-460E-94D1-54222C63F5DA}</a:tableStyleId>
              </a:tblPr>
              <a:tblGrid>
                <a:gridCol w="2844800">
                  <a:extLst>
                    <a:ext uri="{9D8B030D-6E8A-4147-A177-3AD203B41FA5}">
                      <a16:colId xmlns:a16="http://schemas.microsoft.com/office/drawing/2014/main" val="4051312182"/>
                    </a:ext>
                  </a:extLst>
                </a:gridCol>
                <a:gridCol w="2844800">
                  <a:extLst>
                    <a:ext uri="{9D8B030D-6E8A-4147-A177-3AD203B41FA5}">
                      <a16:colId xmlns:a16="http://schemas.microsoft.com/office/drawing/2014/main" val="2332450699"/>
                    </a:ext>
                  </a:extLst>
                </a:gridCol>
                <a:gridCol w="2844800">
                  <a:extLst>
                    <a:ext uri="{9D8B030D-6E8A-4147-A177-3AD203B41FA5}">
                      <a16:colId xmlns:a16="http://schemas.microsoft.com/office/drawing/2014/main" val="1455709654"/>
                    </a:ext>
                  </a:extLst>
                </a:gridCol>
              </a:tblGrid>
              <a:tr h="370840">
                <a:tc gridSpan="3">
                  <a:txBody>
                    <a:bodyPr/>
                    <a:lstStyle/>
                    <a:p>
                      <a:pPr algn="ctr"/>
                      <a:r>
                        <a:rPr lang="en-US" b="1" dirty="0">
                          <a:solidFill>
                            <a:srgbClr val="F38741"/>
                          </a:solidFill>
                        </a:rPr>
                        <a:t>DAMAGE POINTS (FICO)</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04606151"/>
                  </a:ext>
                </a:extLst>
              </a:tr>
              <a:tr h="370840">
                <a:tc>
                  <a:txBody>
                    <a:bodyPr/>
                    <a:lstStyle/>
                    <a:p>
                      <a:pPr algn="ctr"/>
                      <a:r>
                        <a:rPr lang="en-US" b="1" dirty="0"/>
                        <a:t>Credit Mistake</a:t>
                      </a:r>
                    </a:p>
                  </a:txBody>
                  <a:tcPr/>
                </a:tc>
                <a:tc>
                  <a:txBody>
                    <a:bodyPr/>
                    <a:lstStyle/>
                    <a:p>
                      <a:pPr algn="ctr"/>
                      <a:r>
                        <a:rPr lang="en-US" b="1" dirty="0"/>
                        <a:t>If score is 680</a:t>
                      </a:r>
                    </a:p>
                  </a:txBody>
                  <a:tcPr/>
                </a:tc>
                <a:tc>
                  <a:txBody>
                    <a:bodyPr/>
                    <a:lstStyle/>
                    <a:p>
                      <a:pPr algn="ctr"/>
                      <a:r>
                        <a:rPr lang="en-US" b="1" dirty="0"/>
                        <a:t>If score is 780</a:t>
                      </a:r>
                    </a:p>
                  </a:txBody>
                  <a:tcPr/>
                </a:tc>
                <a:extLst>
                  <a:ext uri="{0D108BD9-81ED-4DB2-BD59-A6C34878D82A}">
                    <a16:rowId xmlns:a16="http://schemas.microsoft.com/office/drawing/2014/main" val="1881878630"/>
                  </a:ext>
                </a:extLst>
              </a:tr>
              <a:tr h="370840">
                <a:tc>
                  <a:txBody>
                    <a:bodyPr/>
                    <a:lstStyle/>
                    <a:p>
                      <a:r>
                        <a:rPr lang="en-US" dirty="0"/>
                        <a:t>Maxed out card</a:t>
                      </a:r>
                    </a:p>
                  </a:txBody>
                  <a:tcPr/>
                </a:tc>
                <a:tc>
                  <a:txBody>
                    <a:bodyPr/>
                    <a:lstStyle/>
                    <a:p>
                      <a:r>
                        <a:rPr lang="en-US" dirty="0"/>
                        <a:t>Down 10 to 30 pts.</a:t>
                      </a:r>
                    </a:p>
                  </a:txBody>
                  <a:tcPr/>
                </a:tc>
                <a:tc>
                  <a:txBody>
                    <a:bodyPr/>
                    <a:lstStyle/>
                    <a:p>
                      <a:r>
                        <a:rPr lang="en-US" dirty="0"/>
                        <a:t>Down 25 to 45 pts.</a:t>
                      </a:r>
                    </a:p>
                  </a:txBody>
                  <a:tcPr/>
                </a:tc>
                <a:extLst>
                  <a:ext uri="{0D108BD9-81ED-4DB2-BD59-A6C34878D82A}">
                    <a16:rowId xmlns:a16="http://schemas.microsoft.com/office/drawing/2014/main" val="898201084"/>
                  </a:ext>
                </a:extLst>
              </a:tr>
              <a:tr h="370840">
                <a:tc>
                  <a:txBody>
                    <a:bodyPr/>
                    <a:lstStyle/>
                    <a:p>
                      <a:r>
                        <a:rPr lang="en-US" dirty="0"/>
                        <a:t>30 days late</a:t>
                      </a:r>
                    </a:p>
                  </a:txBody>
                  <a:tcPr/>
                </a:tc>
                <a:tc>
                  <a:txBody>
                    <a:bodyPr/>
                    <a:lstStyle/>
                    <a:p>
                      <a:r>
                        <a:rPr lang="en-US" dirty="0"/>
                        <a:t>Down 60 to 80 pts.</a:t>
                      </a:r>
                    </a:p>
                  </a:txBody>
                  <a:tcPr/>
                </a:tc>
                <a:tc>
                  <a:txBody>
                    <a:bodyPr/>
                    <a:lstStyle/>
                    <a:p>
                      <a:r>
                        <a:rPr lang="en-US" dirty="0"/>
                        <a:t>Down 90 to 110 pts.</a:t>
                      </a:r>
                    </a:p>
                  </a:txBody>
                  <a:tcPr/>
                </a:tc>
                <a:extLst>
                  <a:ext uri="{0D108BD9-81ED-4DB2-BD59-A6C34878D82A}">
                    <a16:rowId xmlns:a16="http://schemas.microsoft.com/office/drawing/2014/main" val="1551232160"/>
                  </a:ext>
                </a:extLst>
              </a:tr>
              <a:tr h="370840">
                <a:tc>
                  <a:txBody>
                    <a:bodyPr/>
                    <a:lstStyle/>
                    <a:p>
                      <a:r>
                        <a:rPr lang="en-US" dirty="0"/>
                        <a:t>Debt settlement</a:t>
                      </a:r>
                    </a:p>
                  </a:txBody>
                  <a:tcPr/>
                </a:tc>
                <a:tc>
                  <a:txBody>
                    <a:bodyPr/>
                    <a:lstStyle/>
                    <a:p>
                      <a:r>
                        <a:rPr lang="en-US" dirty="0"/>
                        <a:t>Down 45 to 65 pts.</a:t>
                      </a:r>
                    </a:p>
                  </a:txBody>
                  <a:tcPr/>
                </a:tc>
                <a:tc>
                  <a:txBody>
                    <a:bodyPr/>
                    <a:lstStyle/>
                    <a:p>
                      <a:r>
                        <a:rPr lang="en-US" dirty="0"/>
                        <a:t>Down 105 to 125 pts.</a:t>
                      </a:r>
                    </a:p>
                  </a:txBody>
                  <a:tcPr/>
                </a:tc>
                <a:extLst>
                  <a:ext uri="{0D108BD9-81ED-4DB2-BD59-A6C34878D82A}">
                    <a16:rowId xmlns:a16="http://schemas.microsoft.com/office/drawing/2014/main" val="2975800106"/>
                  </a:ext>
                </a:extLst>
              </a:tr>
              <a:tr h="370840">
                <a:tc>
                  <a:txBody>
                    <a:bodyPr/>
                    <a:lstStyle/>
                    <a:p>
                      <a:r>
                        <a:rPr lang="en-US" dirty="0"/>
                        <a:t>Foreclosure</a:t>
                      </a:r>
                    </a:p>
                  </a:txBody>
                  <a:tcPr/>
                </a:tc>
                <a:tc>
                  <a:txBody>
                    <a:bodyPr/>
                    <a:lstStyle/>
                    <a:p>
                      <a:r>
                        <a:rPr lang="en-US" dirty="0"/>
                        <a:t>Down 85 to 105 pts.</a:t>
                      </a:r>
                    </a:p>
                  </a:txBody>
                  <a:tcPr/>
                </a:tc>
                <a:tc>
                  <a:txBody>
                    <a:bodyPr/>
                    <a:lstStyle/>
                    <a:p>
                      <a:r>
                        <a:rPr lang="en-US" dirty="0"/>
                        <a:t>Down 140 to 160 pts.</a:t>
                      </a:r>
                    </a:p>
                  </a:txBody>
                  <a:tcPr/>
                </a:tc>
                <a:extLst>
                  <a:ext uri="{0D108BD9-81ED-4DB2-BD59-A6C34878D82A}">
                    <a16:rowId xmlns:a16="http://schemas.microsoft.com/office/drawing/2014/main" val="127481111"/>
                  </a:ext>
                </a:extLst>
              </a:tr>
              <a:tr h="370840">
                <a:tc>
                  <a:txBody>
                    <a:bodyPr/>
                    <a:lstStyle/>
                    <a:p>
                      <a:r>
                        <a:rPr lang="en-US" dirty="0"/>
                        <a:t>Bankruptcy</a:t>
                      </a:r>
                    </a:p>
                  </a:txBody>
                  <a:tcPr/>
                </a:tc>
                <a:tc>
                  <a:txBody>
                    <a:bodyPr/>
                    <a:lstStyle/>
                    <a:p>
                      <a:r>
                        <a:rPr lang="en-US" dirty="0"/>
                        <a:t>Down 130 to 150 pts.</a:t>
                      </a:r>
                    </a:p>
                  </a:txBody>
                  <a:tcPr/>
                </a:tc>
                <a:tc>
                  <a:txBody>
                    <a:bodyPr/>
                    <a:lstStyle/>
                    <a:p>
                      <a:r>
                        <a:rPr lang="en-US" dirty="0"/>
                        <a:t>Down 220 to 240 pts.</a:t>
                      </a:r>
                    </a:p>
                  </a:txBody>
                  <a:tcPr/>
                </a:tc>
                <a:extLst>
                  <a:ext uri="{0D108BD9-81ED-4DB2-BD59-A6C34878D82A}">
                    <a16:rowId xmlns:a16="http://schemas.microsoft.com/office/drawing/2014/main" val="3906190762"/>
                  </a:ext>
                </a:extLst>
              </a:tr>
            </a:tbl>
          </a:graphicData>
        </a:graphic>
      </p:graphicFrame>
    </p:spTree>
    <p:extLst>
      <p:ext uri="{BB962C8B-B14F-4D97-AF65-F5344CB8AC3E}">
        <p14:creationId xmlns:p14="http://schemas.microsoft.com/office/powerpoint/2010/main" val="1037316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7F96-FD90-1426-91D2-402CD558C5C0}"/>
              </a:ext>
            </a:extLst>
          </p:cNvPr>
          <p:cNvSpPr>
            <a:spLocks noGrp="1"/>
          </p:cNvSpPr>
          <p:nvPr>
            <p:ph type="title"/>
          </p:nvPr>
        </p:nvSpPr>
        <p:spPr>
          <a:xfrm>
            <a:off x="457200" y="2514600"/>
            <a:ext cx="8229600" cy="1143000"/>
          </a:xfrm>
        </p:spPr>
        <p:txBody>
          <a:bodyPr/>
          <a:lstStyle/>
          <a:p>
            <a:r>
              <a:rPr lang="en-US" sz="4000" b="1" dirty="0">
                <a:solidFill>
                  <a:srgbClr val="F38741"/>
                </a:solidFill>
                <a:effectLst>
                  <a:outerShdw blurRad="38100" dist="38100" dir="2700000" algn="tl">
                    <a:srgbClr val="000000">
                      <a:alpha val="43137"/>
                    </a:srgbClr>
                  </a:outerShdw>
                </a:effectLst>
                <a:latin typeface="Arial Rounded MT Bold" panose="020F0704030504030204" pitchFamily="34" charset="0"/>
              </a:rPr>
              <a:t>HOW CAN I IMPROVE MY CREDIT?</a:t>
            </a:r>
          </a:p>
        </p:txBody>
      </p:sp>
    </p:spTree>
    <p:extLst>
      <p:ext uri="{BB962C8B-B14F-4D97-AF65-F5344CB8AC3E}">
        <p14:creationId xmlns:p14="http://schemas.microsoft.com/office/powerpoint/2010/main" val="2824827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4E1C164-48FE-A3A2-CF15-0181F947F4EF}"/>
              </a:ext>
            </a:extLst>
          </p:cNvPr>
          <p:cNvPicPr>
            <a:picLocks noGrp="1" noChangeAspect="1"/>
          </p:cNvPicPr>
          <p:nvPr>
            <p:ph idx="1"/>
          </p:nvPr>
        </p:nvPicPr>
        <p:blipFill>
          <a:blip r:embed="rId2"/>
          <a:srcRect t="10038" b="34966"/>
          <a:stretch>
            <a:fillRect/>
          </a:stretch>
        </p:blipFill>
        <p:spPr>
          <a:xfrm>
            <a:off x="457200" y="914400"/>
            <a:ext cx="8229600" cy="4525963"/>
          </a:xfrm>
          <a:prstGeom prst="rect">
            <a:avLst/>
          </a:prstGeom>
          <a:noFill/>
        </p:spPr>
      </p:pic>
    </p:spTree>
    <p:extLst>
      <p:ext uri="{BB962C8B-B14F-4D97-AF65-F5344CB8AC3E}">
        <p14:creationId xmlns:p14="http://schemas.microsoft.com/office/powerpoint/2010/main" val="24036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C0E8D3C8-6F59-3C4E-8BB9-1A561B7BED2A}"/>
              </a:ext>
            </a:extLst>
          </p:cNvPr>
          <p:cNvSpPr>
            <a:spLocks noGrp="1"/>
          </p:cNvSpPr>
          <p:nvPr>
            <p:ph type="title"/>
          </p:nvPr>
        </p:nvSpPr>
        <p:spPr>
          <a:xfrm>
            <a:off x="0" y="609600"/>
            <a:ext cx="9144000" cy="838200"/>
          </a:xfrm>
        </p:spPr>
        <p:txBody>
          <a:bodyPr/>
          <a:lstStyle/>
          <a:p>
            <a:pPr>
              <a:defRPr/>
            </a:pPr>
            <a:r>
              <a:rPr lang="en-US" altLang="en-US" sz="4000" b="1" dirty="0">
                <a:solidFill>
                  <a:srgbClr val="C89800"/>
                </a:solidFill>
                <a:effectLst>
                  <a:outerShdw blurRad="50800" dist="38100" dir="2700000" algn="tl" rotWithShape="0">
                    <a:prstClr val="black">
                      <a:alpha val="40000"/>
                    </a:prstClr>
                  </a:outerShdw>
                </a:effectLst>
                <a:latin typeface="Arial Rounded MT Bold" panose="020F0704030504030204" pitchFamily="34" charset="77"/>
              </a:rPr>
              <a:t>BE A SHREWD BORROWER</a:t>
            </a:r>
          </a:p>
        </p:txBody>
      </p:sp>
      <p:sp>
        <p:nvSpPr>
          <p:cNvPr id="227331" name="Content Placeholder 2">
            <a:extLst>
              <a:ext uri="{FF2B5EF4-FFF2-40B4-BE49-F238E27FC236}">
                <a16:creationId xmlns:a16="http://schemas.microsoft.com/office/drawing/2014/main" id="{82B79388-C50D-1D49-AC0B-F3A58907A6FC}"/>
              </a:ext>
            </a:extLst>
          </p:cNvPr>
          <p:cNvSpPr>
            <a:spLocks noGrp="1"/>
          </p:cNvSpPr>
          <p:nvPr>
            <p:ph idx="1"/>
          </p:nvPr>
        </p:nvSpPr>
        <p:spPr>
          <a:xfrm>
            <a:off x="762000" y="1828800"/>
            <a:ext cx="7772400" cy="4525963"/>
          </a:xfrm>
        </p:spPr>
        <p:txBody>
          <a:bodyPr/>
          <a:lstStyle/>
          <a:p>
            <a:pPr marL="0" indent="0" algn="ctr">
              <a:buFontTx/>
              <a:buNone/>
              <a:defRPr/>
            </a:pPr>
            <a:r>
              <a:rPr lang="en-US" sz="2800" b="1" dirty="0">
                <a:latin typeface="Arial Rounded MT Bold" panose="020F0704030504030204" pitchFamily="34" charset="77"/>
              </a:rPr>
              <a:t>A</a:t>
            </a:r>
            <a:r>
              <a:rPr lang="en-US" sz="2800" b="1" dirty="0">
                <a:solidFill>
                  <a:srgbClr val="008000"/>
                </a:solidFill>
                <a:latin typeface="Arial Rounded MT Bold" panose="020F0704030504030204" pitchFamily="34" charset="77"/>
              </a:rPr>
              <a:t> </a:t>
            </a:r>
            <a:r>
              <a:rPr lang="en-US" sz="2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SHREWD</a:t>
            </a:r>
            <a:r>
              <a:rPr lang="en-US" sz="2800" b="1" dirty="0">
                <a:solidFill>
                  <a:srgbClr val="008000"/>
                </a:solidFill>
                <a:latin typeface="Arial Rounded MT Bold" panose="020F0704030504030204" pitchFamily="34" charset="77"/>
              </a:rPr>
              <a:t> </a:t>
            </a:r>
            <a:r>
              <a:rPr lang="en-US" sz="2800" b="1" dirty="0">
                <a:latin typeface="Arial Rounded MT Bold" panose="020F0704030504030204" pitchFamily="34" charset="77"/>
              </a:rPr>
              <a:t>checklist of questions to ask </a:t>
            </a:r>
          </a:p>
          <a:p>
            <a:pPr marL="0" indent="0" algn="ctr">
              <a:buFontTx/>
              <a:buNone/>
              <a:defRPr/>
            </a:pPr>
            <a:endParaRPr lang="en-US" sz="2400" b="1" dirty="0">
              <a:latin typeface="Arial Rounded MT Bold" panose="020F0704030504030204" pitchFamily="34" charset="77"/>
            </a:endParaRPr>
          </a:p>
          <a:p>
            <a:pPr>
              <a:lnSpc>
                <a:spcPct val="150000"/>
              </a:lnSpc>
              <a:buClr>
                <a:schemeClr val="tx1"/>
              </a:buClr>
              <a:buFont typeface="Wingdings" pitchFamily="2" charset="2"/>
              <a:buChar char="ü"/>
              <a:defRPr/>
            </a:pPr>
            <a:r>
              <a:rPr lang="en-US" sz="1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S</a:t>
            </a:r>
            <a:r>
              <a:rPr lang="en-US" sz="1800" b="1" dirty="0">
                <a:latin typeface="Arial Rounded MT Bold" panose="020F0704030504030204" pitchFamily="34" charset="77"/>
              </a:rPr>
              <a:t>incere need or want. </a:t>
            </a:r>
          </a:p>
          <a:p>
            <a:pPr>
              <a:lnSpc>
                <a:spcPct val="150000"/>
              </a:lnSpc>
              <a:buClr>
                <a:schemeClr val="tx1"/>
              </a:buClr>
              <a:buFont typeface="Wingdings" pitchFamily="2" charset="2"/>
              <a:buChar char="ü"/>
              <a:defRPr/>
            </a:pPr>
            <a:r>
              <a:rPr lang="en-US" sz="1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H</a:t>
            </a:r>
            <a:r>
              <a:rPr lang="en-US" sz="1800" b="1" dirty="0">
                <a:latin typeface="Arial Rounded MT Bold" panose="020F0704030504030204" pitchFamily="34" charset="77"/>
              </a:rPr>
              <a:t>appy to pay. Will I be glad I bought it when payment time comes.</a:t>
            </a:r>
          </a:p>
          <a:p>
            <a:pPr>
              <a:lnSpc>
                <a:spcPct val="150000"/>
              </a:lnSpc>
              <a:buClr>
                <a:schemeClr val="tx1"/>
              </a:buClr>
              <a:buFont typeface="Wingdings" pitchFamily="2" charset="2"/>
              <a:buChar char="ü"/>
              <a:defRPr/>
            </a:pPr>
            <a:r>
              <a:rPr lang="en-US" sz="1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R</a:t>
            </a:r>
            <a:r>
              <a:rPr lang="en-US" sz="1800" b="1" dirty="0">
                <a:latin typeface="Arial Rounded MT Bold" panose="020F0704030504030204" pitchFamily="34" charset="77"/>
              </a:rPr>
              <a:t>oom. Is there room in my spending plan for payments? </a:t>
            </a:r>
          </a:p>
          <a:p>
            <a:pPr>
              <a:lnSpc>
                <a:spcPct val="150000"/>
              </a:lnSpc>
              <a:buClr>
                <a:schemeClr val="tx1"/>
              </a:buClr>
              <a:buFont typeface="Wingdings" pitchFamily="2" charset="2"/>
              <a:buChar char="ü"/>
              <a:defRPr/>
            </a:pPr>
            <a:r>
              <a:rPr lang="en-US" sz="1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E</a:t>
            </a:r>
            <a:r>
              <a:rPr lang="en-US" sz="1800" b="1" dirty="0">
                <a:latin typeface="Arial Rounded MT Bold" panose="020F0704030504030204" pitchFamily="34" charset="77"/>
              </a:rPr>
              <a:t>xtra cost. How much more will charging cost.</a:t>
            </a:r>
          </a:p>
          <a:p>
            <a:pPr>
              <a:lnSpc>
                <a:spcPct val="150000"/>
              </a:lnSpc>
              <a:buClr>
                <a:schemeClr val="tx1"/>
              </a:buClr>
              <a:buFont typeface="Wingdings" pitchFamily="2" charset="2"/>
              <a:buChar char="ü"/>
              <a:defRPr/>
            </a:pPr>
            <a:r>
              <a:rPr lang="en-US" sz="1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W</a:t>
            </a:r>
            <a:r>
              <a:rPr lang="en-US" sz="1800" b="1" dirty="0">
                <a:latin typeface="Arial Rounded MT Bold" panose="020F0704030504030204" pitchFamily="34" charset="77"/>
              </a:rPr>
              <a:t>aiting cost. Lose anything by waiting?</a:t>
            </a:r>
            <a:endParaRPr lang="en-US" sz="1800" b="1" dirty="0">
              <a:solidFill>
                <a:srgbClr val="008000"/>
              </a:solidFill>
              <a:latin typeface="Arial Rounded MT Bold" panose="020F0704030504030204" pitchFamily="34" charset="77"/>
            </a:endParaRPr>
          </a:p>
          <a:p>
            <a:pPr>
              <a:lnSpc>
                <a:spcPct val="150000"/>
              </a:lnSpc>
              <a:buClr>
                <a:schemeClr val="tx1"/>
              </a:buClr>
              <a:buFont typeface="Wingdings" pitchFamily="2" charset="2"/>
              <a:buChar char="ü"/>
              <a:defRPr/>
            </a:pPr>
            <a:r>
              <a:rPr lang="en-US" sz="1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D</a:t>
            </a:r>
            <a:r>
              <a:rPr lang="en-US" sz="1800" b="1" dirty="0">
                <a:latin typeface="Arial Rounded MT Bold" panose="020F0704030504030204" pitchFamily="34" charset="77"/>
              </a:rPr>
              <a:t>iscipline. Will I be disciplined enough to pay this off?</a:t>
            </a:r>
            <a:endParaRPr lang="en-US" sz="1800" b="1" dirty="0">
              <a:solidFill>
                <a:srgbClr val="008000"/>
              </a:solidFill>
              <a:latin typeface="Arial Rounded MT Bold" panose="020F0704030504030204" pitchFamily="34" charset="77"/>
            </a:endParaRPr>
          </a:p>
          <a:p>
            <a:pPr>
              <a:defRPr/>
            </a:pPr>
            <a:endParaRPr lang="en-US" b="1" dirty="0">
              <a:solidFill>
                <a:srgbClr val="008000"/>
              </a:solidFill>
              <a:latin typeface="Arial Rounded MT Bold" panose="020F0704030504030204" pitchFamily="34" charset="77"/>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86DA-090F-254F-82CE-68CCF7766514}"/>
              </a:ext>
            </a:extLst>
          </p:cNvPr>
          <p:cNvSpPr>
            <a:spLocks noGrp="1"/>
          </p:cNvSpPr>
          <p:nvPr>
            <p:ph type="title"/>
          </p:nvPr>
        </p:nvSpPr>
        <p:spPr>
          <a:xfrm>
            <a:off x="0" y="473159"/>
            <a:ext cx="9144000" cy="609600"/>
          </a:xfrm>
        </p:spPr>
        <p:txBody>
          <a:bodyPr/>
          <a:lstStyle/>
          <a:p>
            <a:pPr>
              <a:defRPr/>
            </a:pPr>
            <a:r>
              <a:rPr lang="en-US" sz="3600" b="1" dirty="0">
                <a:solidFill>
                  <a:srgbClr val="CC9900"/>
                </a:solidFill>
                <a:effectLst>
                  <a:outerShdw blurRad="38100" dist="38100" dir="2700000" algn="tl">
                    <a:srgbClr val="000000">
                      <a:alpha val="43137"/>
                    </a:srgbClr>
                  </a:outerShdw>
                </a:effectLst>
                <a:latin typeface="Arial Rounded MT Bold" panose="020F0704030504030204" pitchFamily="34" charset="77"/>
              </a:rPr>
              <a:t>KNOW THE LIMIT: THE 20-10 RULE</a:t>
            </a:r>
          </a:p>
        </p:txBody>
      </p:sp>
      <p:sp>
        <p:nvSpPr>
          <p:cNvPr id="7" name="TextBox 6">
            <a:extLst>
              <a:ext uri="{FF2B5EF4-FFF2-40B4-BE49-F238E27FC236}">
                <a16:creationId xmlns:a16="http://schemas.microsoft.com/office/drawing/2014/main" id="{F9F0B595-392B-9248-9F71-80AD120D8493}"/>
              </a:ext>
            </a:extLst>
          </p:cNvPr>
          <p:cNvSpPr txBox="1"/>
          <p:nvPr/>
        </p:nvSpPr>
        <p:spPr>
          <a:xfrm>
            <a:off x="4960937" y="6460789"/>
            <a:ext cx="4183063" cy="276999"/>
          </a:xfrm>
          <a:prstGeom prst="rect">
            <a:avLst/>
          </a:prstGeom>
          <a:noFill/>
        </p:spPr>
        <p:txBody>
          <a:bodyPr>
            <a:spAutoFit/>
          </a:bodyPr>
          <a:lstStyle/>
          <a:p>
            <a:pPr algn="ctr">
              <a:defRPr/>
            </a:pPr>
            <a:r>
              <a:rPr lang="en-US" sz="1200" i="1" dirty="0">
                <a:solidFill>
                  <a:schemeClr val="bg1">
                    <a:lumMod val="65000"/>
                  </a:schemeClr>
                </a:solidFill>
                <a:latin typeface="Arial Rounded MT Bold" panose="020F0704030504030204" pitchFamily="34" charset="77"/>
              </a:rPr>
              <a:t>*This rule does not included mortgage-related debt.</a:t>
            </a:r>
          </a:p>
        </p:txBody>
      </p:sp>
      <p:grpSp>
        <p:nvGrpSpPr>
          <p:cNvPr id="12" name="Group 11">
            <a:extLst>
              <a:ext uri="{FF2B5EF4-FFF2-40B4-BE49-F238E27FC236}">
                <a16:creationId xmlns:a16="http://schemas.microsoft.com/office/drawing/2014/main" id="{BBA3ED1D-B088-1D4E-99A2-17BAB103CD1E}"/>
              </a:ext>
            </a:extLst>
          </p:cNvPr>
          <p:cNvGrpSpPr/>
          <p:nvPr/>
        </p:nvGrpSpPr>
        <p:grpSpPr>
          <a:xfrm>
            <a:off x="3657600" y="2626805"/>
            <a:ext cx="5927834" cy="3594538"/>
            <a:chOff x="3657600" y="2626805"/>
            <a:chExt cx="5927834" cy="3594538"/>
          </a:xfrm>
        </p:grpSpPr>
        <p:graphicFrame>
          <p:nvGraphicFramePr>
            <p:cNvPr id="9" name="Chart 8">
              <a:extLst>
                <a:ext uri="{FF2B5EF4-FFF2-40B4-BE49-F238E27FC236}">
                  <a16:creationId xmlns:a16="http://schemas.microsoft.com/office/drawing/2014/main" id="{1F04888B-7FE9-8344-B27D-6EBB2EF1D06F}"/>
                </a:ext>
              </a:extLst>
            </p:cNvPr>
            <p:cNvGraphicFramePr/>
            <p:nvPr>
              <p:extLst>
                <p:ext uri="{D42A27DB-BD31-4B8C-83A1-F6EECF244321}">
                  <p14:modId xmlns:p14="http://schemas.microsoft.com/office/powerpoint/2010/main" val="1713075733"/>
                </p:ext>
              </p:extLst>
            </p:nvPr>
          </p:nvGraphicFramePr>
          <p:xfrm>
            <a:off x="3657600" y="2626805"/>
            <a:ext cx="5927834" cy="35945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DEA6679-40C6-A948-92F5-1D6E44475130}"/>
                </a:ext>
              </a:extLst>
            </p:cNvPr>
            <p:cNvSpPr txBox="1"/>
            <p:nvPr/>
          </p:nvSpPr>
          <p:spPr>
            <a:xfrm>
              <a:off x="6019800" y="3613288"/>
              <a:ext cx="1930016" cy="276999"/>
            </a:xfrm>
            <a:prstGeom prst="rect">
              <a:avLst/>
            </a:prstGeom>
            <a:noFill/>
          </p:spPr>
          <p:txBody>
            <a:bodyPr wrap="none" rtlCol="0">
              <a:spAutoFit/>
            </a:bodyPr>
            <a:lstStyle/>
            <a:p>
              <a:r>
                <a:rPr lang="en-US" sz="1200" dirty="0">
                  <a:solidFill>
                    <a:schemeClr val="tx1">
                      <a:lumMod val="65000"/>
                      <a:lumOff val="35000"/>
                    </a:schemeClr>
                  </a:solidFill>
                  <a:latin typeface="Arial Rounded MT Bold" panose="020F0704030504030204" pitchFamily="34" charset="77"/>
                </a:rPr>
                <a:t>Monthly Debt Payments</a:t>
              </a:r>
            </a:p>
          </p:txBody>
        </p:sp>
        <p:cxnSp>
          <p:nvCxnSpPr>
            <p:cNvPr id="5" name="Straight Connector 4">
              <a:extLst>
                <a:ext uri="{FF2B5EF4-FFF2-40B4-BE49-F238E27FC236}">
                  <a16:creationId xmlns:a16="http://schemas.microsoft.com/office/drawing/2014/main" id="{7789F89F-34AF-0A43-A1FD-65B6DD334F66}"/>
                </a:ext>
              </a:extLst>
            </p:cNvPr>
            <p:cNvCxnSpPr/>
            <p:nvPr/>
          </p:nvCxnSpPr>
          <p:spPr>
            <a:xfrm flipV="1">
              <a:off x="6376792" y="3888670"/>
              <a:ext cx="0" cy="256401"/>
            </a:xfrm>
            <a:prstGeom prst="line">
              <a:avLst/>
            </a:prstGeom>
            <a:ln w="6350"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5FEEDB7-DE4A-9542-BB28-46D552CE8CBE}"/>
              </a:ext>
            </a:extLst>
          </p:cNvPr>
          <p:cNvGrpSpPr/>
          <p:nvPr/>
        </p:nvGrpSpPr>
        <p:grpSpPr>
          <a:xfrm>
            <a:off x="-76200" y="1703318"/>
            <a:ext cx="5515180" cy="3554482"/>
            <a:chOff x="-228600" y="1703318"/>
            <a:chExt cx="5633413" cy="3630682"/>
          </a:xfrm>
        </p:grpSpPr>
        <p:graphicFrame>
          <p:nvGraphicFramePr>
            <p:cNvPr id="10" name="Chart 9">
              <a:extLst>
                <a:ext uri="{FF2B5EF4-FFF2-40B4-BE49-F238E27FC236}">
                  <a16:creationId xmlns:a16="http://schemas.microsoft.com/office/drawing/2014/main" id="{BD5814F8-D283-9047-A133-6770D36E7179}"/>
                </a:ext>
              </a:extLst>
            </p:cNvPr>
            <p:cNvGraphicFramePr/>
            <p:nvPr>
              <p:extLst>
                <p:ext uri="{D42A27DB-BD31-4B8C-83A1-F6EECF244321}">
                  <p14:modId xmlns:p14="http://schemas.microsoft.com/office/powerpoint/2010/main" val="901993073"/>
                </p:ext>
              </p:extLst>
            </p:nvPr>
          </p:nvGraphicFramePr>
          <p:xfrm>
            <a:off x="-228600" y="1703318"/>
            <a:ext cx="5633413" cy="363068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1E81F6D9-B9FC-CC48-9C17-504626665C9D}"/>
                </a:ext>
              </a:extLst>
            </p:cNvPr>
            <p:cNvSpPr txBox="1"/>
            <p:nvPr/>
          </p:nvSpPr>
          <p:spPr>
            <a:xfrm>
              <a:off x="685800" y="2630980"/>
              <a:ext cx="943976" cy="276999"/>
            </a:xfrm>
            <a:prstGeom prst="rect">
              <a:avLst/>
            </a:prstGeom>
            <a:noFill/>
          </p:spPr>
          <p:txBody>
            <a:bodyPr wrap="none" rtlCol="0">
              <a:spAutoFit/>
            </a:bodyPr>
            <a:lstStyle/>
            <a:p>
              <a:r>
                <a:rPr lang="en-US" sz="1200" dirty="0">
                  <a:solidFill>
                    <a:schemeClr val="tx1">
                      <a:lumMod val="65000"/>
                      <a:lumOff val="35000"/>
                    </a:schemeClr>
                  </a:solidFill>
                  <a:latin typeface="Arial Rounded MT Bold" panose="020F0704030504030204" pitchFamily="34" charset="77"/>
                </a:rPr>
                <a:t>Total Debt</a:t>
              </a:r>
            </a:p>
          </p:txBody>
        </p:sp>
        <p:cxnSp>
          <p:nvCxnSpPr>
            <p:cNvPr id="11" name="Straight Connector 10">
              <a:extLst>
                <a:ext uri="{FF2B5EF4-FFF2-40B4-BE49-F238E27FC236}">
                  <a16:creationId xmlns:a16="http://schemas.microsoft.com/office/drawing/2014/main" id="{1718B1E1-867F-D744-888C-1E57B638D69A}"/>
                </a:ext>
              </a:extLst>
            </p:cNvPr>
            <p:cNvCxnSpPr/>
            <p:nvPr/>
          </p:nvCxnSpPr>
          <p:spPr>
            <a:xfrm flipV="1">
              <a:off x="1352246" y="2891998"/>
              <a:ext cx="0" cy="256401"/>
            </a:xfrm>
            <a:prstGeom prst="line">
              <a:avLst/>
            </a:prstGeom>
            <a:ln w="6350"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D1A0307-1041-48B2-8AAD-A4A74990B791}"/>
              </a:ext>
            </a:extLst>
          </p:cNvPr>
          <p:cNvSpPr>
            <a:spLocks noGrp="1" noChangeArrowheads="1"/>
          </p:cNvSpPr>
          <p:nvPr>
            <p:ph type="title"/>
          </p:nvPr>
        </p:nvSpPr>
        <p:spPr>
          <a:xfrm>
            <a:off x="628649" y="685800"/>
            <a:ext cx="7886700" cy="994172"/>
          </a:xfrm>
        </p:spPr>
        <p:txBody>
          <a:bodyPr/>
          <a:lstStyle/>
          <a:p>
            <a:pPr eaLnBrk="1" hangingPunct="1"/>
            <a:r>
              <a:rPr lang="en-US" altLang="en-US" sz="4000" b="1" dirty="0">
                <a:solidFill>
                  <a:srgbClr val="F38741"/>
                </a:solidFill>
                <a:effectLst>
                  <a:outerShdw blurRad="38100" dist="38100" dir="2700000" algn="tl">
                    <a:srgbClr val="000000">
                      <a:alpha val="43137"/>
                    </a:srgbClr>
                  </a:outerShdw>
                </a:effectLst>
                <a:latin typeface="Arial Rounded MT Bold" panose="020F0704030504030204" pitchFamily="34" charset="0"/>
              </a:rPr>
              <a:t>CHECK REPORT FOR ERRORS</a:t>
            </a:r>
          </a:p>
        </p:txBody>
      </p:sp>
      <p:sp>
        <p:nvSpPr>
          <p:cNvPr id="19459" name="Content Placeholder 2">
            <a:extLst>
              <a:ext uri="{FF2B5EF4-FFF2-40B4-BE49-F238E27FC236}">
                <a16:creationId xmlns:a16="http://schemas.microsoft.com/office/drawing/2014/main" id="{E54F033F-C811-4258-AAD4-19A40ABCFFC3}"/>
              </a:ext>
            </a:extLst>
          </p:cNvPr>
          <p:cNvSpPr>
            <a:spLocks noGrp="1" noChangeArrowheads="1"/>
          </p:cNvSpPr>
          <p:nvPr>
            <p:ph idx="1"/>
          </p:nvPr>
        </p:nvSpPr>
        <p:spPr>
          <a:xfrm>
            <a:off x="628650" y="2209800"/>
            <a:ext cx="7886699" cy="3362325"/>
          </a:xfrm>
        </p:spPr>
        <p:txBody>
          <a:bodyPr>
            <a:normAutofit/>
          </a:bodyPr>
          <a:lstStyle/>
          <a:p>
            <a:pPr>
              <a:spcBef>
                <a:spcPts val="2250"/>
              </a:spcBef>
            </a:pPr>
            <a:r>
              <a:rPr lang="en-US" altLang="en-US" sz="2800" dirty="0">
                <a:solidFill>
                  <a:schemeClr val="bg2">
                    <a:lumMod val="50000"/>
                  </a:schemeClr>
                </a:solidFill>
                <a:latin typeface="Arial Rounded MT Bold" panose="020F0704030504030204" pitchFamily="34" charset="0"/>
              </a:rPr>
              <a:t>1 in 5 credit reports have errors</a:t>
            </a:r>
          </a:p>
          <a:p>
            <a:pPr>
              <a:spcBef>
                <a:spcPts val="2250"/>
              </a:spcBef>
            </a:pPr>
            <a:r>
              <a:rPr lang="en-US" altLang="en-US" sz="2800" dirty="0">
                <a:solidFill>
                  <a:schemeClr val="bg2">
                    <a:lumMod val="50000"/>
                  </a:schemeClr>
                </a:solidFill>
                <a:latin typeface="Arial Rounded MT Bold" panose="020F0704030504030204" pitchFamily="34" charset="0"/>
              </a:rPr>
              <a:t>Checking your report helps identify fraud</a:t>
            </a:r>
          </a:p>
          <a:p>
            <a:pPr>
              <a:spcBef>
                <a:spcPts val="2250"/>
              </a:spcBef>
            </a:pPr>
            <a:r>
              <a:rPr lang="en-US" altLang="en-US" sz="2800" dirty="0">
                <a:solidFill>
                  <a:schemeClr val="bg2">
                    <a:lumMod val="50000"/>
                  </a:schemeClr>
                </a:solidFill>
                <a:latin typeface="Arial Rounded MT Bold" panose="020F0704030504030204" pitchFamily="34" charset="0"/>
              </a:rPr>
              <a:t>Checking your own credit report has no impact on your credit score</a:t>
            </a:r>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A3122A-7F7A-144F-9172-2C6E6550B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942" y="4220533"/>
            <a:ext cx="1610245" cy="1201849"/>
          </a:xfrm>
          <a:prstGeom prst="rect">
            <a:avLst/>
          </a:prstGeom>
        </p:spPr>
      </p:pic>
      <p:pic>
        <p:nvPicPr>
          <p:cNvPr id="8" name="Picture 7">
            <a:extLst>
              <a:ext uri="{FF2B5EF4-FFF2-40B4-BE49-F238E27FC236}">
                <a16:creationId xmlns:a16="http://schemas.microsoft.com/office/drawing/2014/main" id="{04A207AD-24FE-0349-ACB5-11C3139436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010" y="4310781"/>
            <a:ext cx="1327580" cy="1152898"/>
          </a:xfrm>
          <a:prstGeom prst="rect">
            <a:avLst/>
          </a:prstGeom>
        </p:spPr>
      </p:pic>
      <p:sp>
        <p:nvSpPr>
          <p:cNvPr id="4" name="Rectangle 3">
            <a:extLst>
              <a:ext uri="{FF2B5EF4-FFF2-40B4-BE49-F238E27FC236}">
                <a16:creationId xmlns:a16="http://schemas.microsoft.com/office/drawing/2014/main" id="{8C8F0CAE-2B45-8346-BB17-F39DE9F9D841}"/>
              </a:ext>
            </a:extLst>
          </p:cNvPr>
          <p:cNvSpPr/>
          <p:nvPr/>
        </p:nvSpPr>
        <p:spPr>
          <a:xfrm>
            <a:off x="1" y="382439"/>
            <a:ext cx="9144002" cy="707886"/>
          </a:xfrm>
          <a:prstGeom prst="rect">
            <a:avLst/>
          </a:prstGeom>
        </p:spPr>
        <p:txBody>
          <a:bodyPr wrap="square">
            <a:spAutoFit/>
          </a:bodyPr>
          <a:lstStyle/>
          <a:p>
            <a:pPr marL="0" indent="0" algn="ctr">
              <a:buFontTx/>
              <a:buNone/>
              <a:defRPr/>
            </a:pPr>
            <a:r>
              <a:rPr lang="en-US" alt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WHAT DO YOU THINK?</a:t>
            </a:r>
          </a:p>
        </p:txBody>
      </p:sp>
      <p:sp>
        <p:nvSpPr>
          <p:cNvPr id="6" name="Rectangle 3">
            <a:extLst>
              <a:ext uri="{FF2B5EF4-FFF2-40B4-BE49-F238E27FC236}">
                <a16:creationId xmlns:a16="http://schemas.microsoft.com/office/drawing/2014/main" id="{42249702-72D5-D340-84E9-545ECCA7144F}"/>
              </a:ext>
            </a:extLst>
          </p:cNvPr>
          <p:cNvSpPr>
            <a:spLocks noGrp="1" noChangeArrowheads="1"/>
          </p:cNvSpPr>
          <p:nvPr>
            <p:ph idx="1"/>
          </p:nvPr>
        </p:nvSpPr>
        <p:spPr>
          <a:xfrm>
            <a:off x="0" y="1268185"/>
            <a:ext cx="9144000" cy="568058"/>
          </a:xfrm>
        </p:spPr>
        <p:txBody>
          <a:bodyPr/>
          <a:lstStyle/>
          <a:p>
            <a:pPr algn="ctr" eaLnBrk="1" hangingPunct="1">
              <a:buFontTx/>
              <a:buNone/>
            </a:pPr>
            <a:r>
              <a:rPr lang="en-US" altLang="en-US" sz="24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Are these good reasons to borrow money?</a:t>
            </a:r>
            <a:endParaRPr lang="en-US" altLang="en-US" sz="24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p:txBody>
      </p:sp>
      <p:grpSp>
        <p:nvGrpSpPr>
          <p:cNvPr id="46" name="Group 45">
            <a:extLst>
              <a:ext uri="{FF2B5EF4-FFF2-40B4-BE49-F238E27FC236}">
                <a16:creationId xmlns:a16="http://schemas.microsoft.com/office/drawing/2014/main" id="{876055C5-BFBF-4A42-9E1A-0B83A39796F0}"/>
              </a:ext>
            </a:extLst>
          </p:cNvPr>
          <p:cNvGrpSpPr/>
          <p:nvPr/>
        </p:nvGrpSpPr>
        <p:grpSpPr>
          <a:xfrm>
            <a:off x="533400" y="2301662"/>
            <a:ext cx="2958331" cy="1614473"/>
            <a:chOff x="366596" y="2204632"/>
            <a:chExt cx="2958331" cy="1614473"/>
          </a:xfrm>
        </p:grpSpPr>
        <p:grpSp>
          <p:nvGrpSpPr>
            <p:cNvPr id="40" name="Group 39">
              <a:extLst>
                <a:ext uri="{FF2B5EF4-FFF2-40B4-BE49-F238E27FC236}">
                  <a16:creationId xmlns:a16="http://schemas.microsoft.com/office/drawing/2014/main" id="{5F56409B-640E-734C-B980-8C53ED6F3CA7}"/>
                </a:ext>
              </a:extLst>
            </p:cNvPr>
            <p:cNvGrpSpPr/>
            <p:nvPr/>
          </p:nvGrpSpPr>
          <p:grpSpPr>
            <a:xfrm>
              <a:off x="366596" y="2204632"/>
              <a:ext cx="2958331" cy="1614473"/>
              <a:chOff x="5715000" y="1947972"/>
              <a:chExt cx="2958331" cy="1614473"/>
            </a:xfrm>
          </p:grpSpPr>
          <p:pic>
            <p:nvPicPr>
              <p:cNvPr id="16" name="Picture 15">
                <a:extLst>
                  <a:ext uri="{FF2B5EF4-FFF2-40B4-BE49-F238E27FC236}">
                    <a16:creationId xmlns:a16="http://schemas.microsoft.com/office/drawing/2014/main" id="{9438DE46-8354-294F-B19B-299B8540F5B8}"/>
                  </a:ext>
                </a:extLst>
              </p:cNvPr>
              <p:cNvPicPr>
                <a:picLocks noChangeAspect="1"/>
              </p:cNvPicPr>
              <p:nvPr/>
            </p:nvPicPr>
            <p:blipFill>
              <a:blip r:embed="rId5"/>
              <a:stretch>
                <a:fillRect/>
              </a:stretch>
            </p:blipFill>
            <p:spPr>
              <a:xfrm>
                <a:off x="6783549" y="1947972"/>
                <a:ext cx="779521" cy="975222"/>
              </a:xfrm>
              <a:prstGeom prst="rect">
                <a:avLst/>
              </a:prstGeom>
            </p:spPr>
          </p:pic>
          <p:sp>
            <p:nvSpPr>
              <p:cNvPr id="29" name="Rectangle 28">
                <a:extLst>
                  <a:ext uri="{FF2B5EF4-FFF2-40B4-BE49-F238E27FC236}">
                    <a16:creationId xmlns:a16="http://schemas.microsoft.com/office/drawing/2014/main" id="{BDCC8A90-DA71-DA46-ADB3-AF63E69FE354}"/>
                  </a:ext>
                </a:extLst>
              </p:cNvPr>
              <p:cNvSpPr/>
              <p:nvPr/>
            </p:nvSpPr>
            <p:spPr>
              <a:xfrm>
                <a:off x="5715000" y="2977670"/>
                <a:ext cx="2958331" cy="584775"/>
              </a:xfrm>
              <a:prstGeom prst="rect">
                <a:avLst/>
              </a:prstGeom>
            </p:spPr>
            <p:txBody>
              <a:bodyPr wrap="square">
                <a:spAutoFit/>
              </a:bodyPr>
              <a:lstStyle/>
              <a:p>
                <a:pPr algn="ctr" eaLnBrk="1" hangingPunct="1">
                  <a:buFontTx/>
                  <a:buNone/>
                </a:pPr>
                <a:r>
                  <a:rPr lang="en-US" altLang="en-US" sz="1600" b="1" kern="0" dirty="0">
                    <a:latin typeface="Arial Rounded MT Bold" panose="020F0704030504030204" pitchFamily="34" charset="77"/>
                  </a:rPr>
                  <a:t>Taking out a $5,000 student loan for college tuition</a:t>
                </a:r>
                <a:endParaRPr lang="en-US" altLang="en-US" sz="1600" kern="0" dirty="0">
                  <a:latin typeface="Arial Rounded MT Bold" panose="020F0704030504030204" pitchFamily="34" charset="77"/>
                </a:endParaRPr>
              </a:p>
            </p:txBody>
          </p:sp>
        </p:grpSp>
        <p:pic>
          <p:nvPicPr>
            <p:cNvPr id="45" name="Picture 44">
              <a:extLst>
                <a:ext uri="{FF2B5EF4-FFF2-40B4-BE49-F238E27FC236}">
                  <a16:creationId xmlns:a16="http://schemas.microsoft.com/office/drawing/2014/main" id="{2B154ED2-DE46-804A-9332-195C1F857C27}"/>
                </a:ext>
              </a:extLst>
            </p:cNvPr>
            <p:cNvPicPr>
              <a:picLocks noChangeAspect="1"/>
            </p:cNvPicPr>
            <p:nvPr/>
          </p:nvPicPr>
          <p:blipFill>
            <a:blip r:embed="rId6"/>
            <a:stretch>
              <a:fillRect/>
            </a:stretch>
          </p:blipFill>
          <p:spPr>
            <a:xfrm>
              <a:off x="1143000" y="2410005"/>
              <a:ext cx="410148" cy="429679"/>
            </a:xfrm>
            <a:prstGeom prst="rect">
              <a:avLst/>
            </a:prstGeom>
          </p:spPr>
        </p:pic>
      </p:grpSp>
      <p:sp>
        <p:nvSpPr>
          <p:cNvPr id="31" name="Rectangle 30">
            <a:extLst>
              <a:ext uri="{FF2B5EF4-FFF2-40B4-BE49-F238E27FC236}">
                <a16:creationId xmlns:a16="http://schemas.microsoft.com/office/drawing/2014/main" id="{BE29D5DB-FF2C-C74E-9CE5-6F82A99AF011}"/>
              </a:ext>
            </a:extLst>
          </p:cNvPr>
          <p:cNvSpPr/>
          <p:nvPr/>
        </p:nvSpPr>
        <p:spPr>
          <a:xfrm>
            <a:off x="533400" y="5443324"/>
            <a:ext cx="2819400" cy="830997"/>
          </a:xfrm>
          <a:prstGeom prst="rect">
            <a:avLst/>
          </a:prstGeom>
        </p:spPr>
        <p:txBody>
          <a:bodyPr wrap="square">
            <a:spAutoFit/>
          </a:bodyPr>
          <a:lstStyle/>
          <a:p>
            <a:pPr algn="ctr" eaLnBrk="1" hangingPunct="1">
              <a:buFontTx/>
              <a:buNone/>
            </a:pPr>
            <a:r>
              <a:rPr lang="en-US" altLang="en-US" sz="1600" b="1" kern="0" dirty="0">
                <a:latin typeface="Arial Rounded MT Bold" panose="020F0704030504030204" pitchFamily="34" charset="77"/>
              </a:rPr>
              <a:t>Charging dinner and movie tickets during a night out with your friends</a:t>
            </a:r>
            <a:endParaRPr lang="en-US" altLang="en-US" sz="1600" kern="0" dirty="0">
              <a:latin typeface="Arial Rounded MT Bold" panose="020F0704030504030204" pitchFamily="34" charset="77"/>
            </a:endParaRPr>
          </a:p>
        </p:txBody>
      </p:sp>
      <p:pic>
        <p:nvPicPr>
          <p:cNvPr id="48" name="Picture 47">
            <a:extLst>
              <a:ext uri="{FF2B5EF4-FFF2-40B4-BE49-F238E27FC236}">
                <a16:creationId xmlns:a16="http://schemas.microsoft.com/office/drawing/2014/main" id="{FD82D6D9-6949-2041-BF73-2CA772015FB6}"/>
              </a:ext>
            </a:extLst>
          </p:cNvPr>
          <p:cNvPicPr>
            <a:picLocks noChangeAspect="1"/>
          </p:cNvPicPr>
          <p:nvPr/>
        </p:nvPicPr>
        <p:blipFill>
          <a:blip r:embed="rId6"/>
          <a:stretch>
            <a:fillRect/>
          </a:stretch>
        </p:blipFill>
        <p:spPr>
          <a:xfrm>
            <a:off x="1066800" y="4618999"/>
            <a:ext cx="410148" cy="429679"/>
          </a:xfrm>
          <a:prstGeom prst="rect">
            <a:avLst/>
          </a:prstGeom>
        </p:spPr>
      </p:pic>
      <p:grpSp>
        <p:nvGrpSpPr>
          <p:cNvPr id="54" name="Group 53">
            <a:extLst>
              <a:ext uri="{FF2B5EF4-FFF2-40B4-BE49-F238E27FC236}">
                <a16:creationId xmlns:a16="http://schemas.microsoft.com/office/drawing/2014/main" id="{CF299DC6-5D5A-F743-9A70-447BDECD20F7}"/>
              </a:ext>
            </a:extLst>
          </p:cNvPr>
          <p:cNvGrpSpPr/>
          <p:nvPr/>
        </p:nvGrpSpPr>
        <p:grpSpPr>
          <a:xfrm>
            <a:off x="6110404" y="2316473"/>
            <a:ext cx="2603322" cy="1599662"/>
            <a:chOff x="5943600" y="1916319"/>
            <a:chExt cx="2603322" cy="1599662"/>
          </a:xfrm>
        </p:grpSpPr>
        <p:grpSp>
          <p:nvGrpSpPr>
            <p:cNvPr id="44" name="Group 43">
              <a:extLst>
                <a:ext uri="{FF2B5EF4-FFF2-40B4-BE49-F238E27FC236}">
                  <a16:creationId xmlns:a16="http://schemas.microsoft.com/office/drawing/2014/main" id="{EFF916D9-9DCB-2D4F-8C9A-24A55711210D}"/>
                </a:ext>
              </a:extLst>
            </p:cNvPr>
            <p:cNvGrpSpPr/>
            <p:nvPr/>
          </p:nvGrpSpPr>
          <p:grpSpPr>
            <a:xfrm>
              <a:off x="5943600" y="2151394"/>
              <a:ext cx="2603322" cy="1364587"/>
              <a:chOff x="390378" y="2015562"/>
              <a:chExt cx="2603322" cy="1364587"/>
            </a:xfrm>
          </p:grpSpPr>
          <p:pic>
            <p:nvPicPr>
              <p:cNvPr id="3" name="Picture 2">
                <a:extLst>
                  <a:ext uri="{FF2B5EF4-FFF2-40B4-BE49-F238E27FC236}">
                    <a16:creationId xmlns:a16="http://schemas.microsoft.com/office/drawing/2014/main" id="{8A0AD363-C837-7846-AC11-259E0BDCC542}"/>
                  </a:ext>
                </a:extLst>
              </p:cNvPr>
              <p:cNvPicPr>
                <a:picLocks noChangeAspect="1"/>
              </p:cNvPicPr>
              <p:nvPr/>
            </p:nvPicPr>
            <p:blipFill>
              <a:blip r:embed="rId7"/>
              <a:stretch>
                <a:fillRect/>
              </a:stretch>
            </p:blipFill>
            <p:spPr>
              <a:xfrm rot="1280219">
                <a:off x="1452446" y="2015562"/>
                <a:ext cx="825898" cy="687147"/>
              </a:xfrm>
              <a:prstGeom prst="rect">
                <a:avLst/>
              </a:prstGeom>
            </p:spPr>
          </p:pic>
          <p:sp>
            <p:nvSpPr>
              <p:cNvPr id="30" name="Rectangle 29">
                <a:extLst>
                  <a:ext uri="{FF2B5EF4-FFF2-40B4-BE49-F238E27FC236}">
                    <a16:creationId xmlns:a16="http://schemas.microsoft.com/office/drawing/2014/main" id="{EDF1DFEC-831E-6E45-8BEE-4D9D50A6E2A6}"/>
                  </a:ext>
                </a:extLst>
              </p:cNvPr>
              <p:cNvSpPr/>
              <p:nvPr/>
            </p:nvSpPr>
            <p:spPr>
              <a:xfrm>
                <a:off x="390378" y="2795374"/>
                <a:ext cx="2603322" cy="584775"/>
              </a:xfrm>
              <a:prstGeom prst="rect">
                <a:avLst/>
              </a:prstGeom>
            </p:spPr>
            <p:txBody>
              <a:bodyPr wrap="square">
                <a:spAutoFit/>
              </a:bodyPr>
              <a:lstStyle/>
              <a:p>
                <a:pPr algn="ctr" eaLnBrk="1" hangingPunct="1">
                  <a:buFontTx/>
                  <a:buNone/>
                </a:pPr>
                <a:r>
                  <a:rPr lang="en-US" altLang="en-US" sz="1600" b="1" kern="0" dirty="0">
                    <a:latin typeface="Arial Rounded MT Bold" panose="020F0704030504030204" pitchFamily="34" charset="77"/>
                  </a:rPr>
                  <a:t>Getting a loan to pay your credit card bills</a:t>
                </a:r>
                <a:endParaRPr lang="en-US" altLang="en-US" sz="1600" kern="0" dirty="0">
                  <a:latin typeface="Arial Rounded MT Bold" panose="020F0704030504030204" pitchFamily="34" charset="77"/>
                </a:endParaRPr>
              </a:p>
            </p:txBody>
          </p:sp>
        </p:grpSp>
        <p:pic>
          <p:nvPicPr>
            <p:cNvPr id="49" name="Picture 48">
              <a:extLst>
                <a:ext uri="{FF2B5EF4-FFF2-40B4-BE49-F238E27FC236}">
                  <a16:creationId xmlns:a16="http://schemas.microsoft.com/office/drawing/2014/main" id="{D9D4AA47-F9AC-104B-8032-98406FA96E2B}"/>
                </a:ext>
              </a:extLst>
            </p:cNvPr>
            <p:cNvPicPr>
              <a:picLocks noChangeAspect="1"/>
            </p:cNvPicPr>
            <p:nvPr/>
          </p:nvPicPr>
          <p:blipFill>
            <a:blip r:embed="rId6"/>
            <a:stretch>
              <a:fillRect/>
            </a:stretch>
          </p:blipFill>
          <p:spPr>
            <a:xfrm>
              <a:off x="6555006" y="1916319"/>
              <a:ext cx="410148" cy="429679"/>
            </a:xfrm>
            <a:prstGeom prst="rect">
              <a:avLst/>
            </a:prstGeom>
          </p:spPr>
        </p:pic>
      </p:grpSp>
      <p:grpSp>
        <p:nvGrpSpPr>
          <p:cNvPr id="52" name="Group 51">
            <a:extLst>
              <a:ext uri="{FF2B5EF4-FFF2-40B4-BE49-F238E27FC236}">
                <a16:creationId xmlns:a16="http://schemas.microsoft.com/office/drawing/2014/main" id="{389CD89E-390C-B643-943D-6CBD05F2587D}"/>
              </a:ext>
            </a:extLst>
          </p:cNvPr>
          <p:cNvGrpSpPr/>
          <p:nvPr/>
        </p:nvGrpSpPr>
        <p:grpSpPr>
          <a:xfrm>
            <a:off x="3194479" y="3194162"/>
            <a:ext cx="3124200" cy="1873630"/>
            <a:chOff x="3036918" y="3097132"/>
            <a:chExt cx="3124200" cy="1873630"/>
          </a:xfrm>
        </p:grpSpPr>
        <p:grpSp>
          <p:nvGrpSpPr>
            <p:cNvPr id="39" name="Group 38">
              <a:extLst>
                <a:ext uri="{FF2B5EF4-FFF2-40B4-BE49-F238E27FC236}">
                  <a16:creationId xmlns:a16="http://schemas.microsoft.com/office/drawing/2014/main" id="{26FF09F3-A609-2A41-95B7-DFD5D3AC65BC}"/>
                </a:ext>
              </a:extLst>
            </p:cNvPr>
            <p:cNvGrpSpPr/>
            <p:nvPr/>
          </p:nvGrpSpPr>
          <p:grpSpPr>
            <a:xfrm>
              <a:off x="3036918" y="3097132"/>
              <a:ext cx="3124200" cy="1873630"/>
              <a:chOff x="3009900" y="3724460"/>
              <a:chExt cx="3124200" cy="1873630"/>
            </a:xfrm>
          </p:grpSpPr>
          <p:pic>
            <p:nvPicPr>
              <p:cNvPr id="26" name="Picture 25">
                <a:extLst>
                  <a:ext uri="{FF2B5EF4-FFF2-40B4-BE49-F238E27FC236}">
                    <a16:creationId xmlns:a16="http://schemas.microsoft.com/office/drawing/2014/main" id="{2FE0E53A-1119-F641-84D2-80489C4D9B8D}"/>
                  </a:ext>
                </a:extLst>
              </p:cNvPr>
              <p:cNvPicPr>
                <a:picLocks noChangeAspect="1"/>
              </p:cNvPicPr>
              <p:nvPr/>
            </p:nvPicPr>
            <p:blipFill>
              <a:blip r:embed="rId8"/>
              <a:stretch>
                <a:fillRect/>
              </a:stretch>
            </p:blipFill>
            <p:spPr>
              <a:xfrm>
                <a:off x="4036077" y="3724460"/>
                <a:ext cx="1071846" cy="1266727"/>
              </a:xfrm>
              <a:prstGeom prst="rect">
                <a:avLst/>
              </a:prstGeom>
            </p:spPr>
          </p:pic>
          <p:sp>
            <p:nvSpPr>
              <p:cNvPr id="28" name="Rectangle 27">
                <a:extLst>
                  <a:ext uri="{FF2B5EF4-FFF2-40B4-BE49-F238E27FC236}">
                    <a16:creationId xmlns:a16="http://schemas.microsoft.com/office/drawing/2014/main" id="{F9F51F55-54B1-DC49-B401-D7E466F57F1E}"/>
                  </a:ext>
                </a:extLst>
              </p:cNvPr>
              <p:cNvSpPr/>
              <p:nvPr/>
            </p:nvSpPr>
            <p:spPr>
              <a:xfrm>
                <a:off x="3009900" y="5013315"/>
                <a:ext cx="3124200" cy="584775"/>
              </a:xfrm>
              <a:prstGeom prst="rect">
                <a:avLst/>
              </a:prstGeom>
            </p:spPr>
            <p:txBody>
              <a:bodyPr wrap="square">
                <a:spAutoFit/>
              </a:bodyPr>
              <a:lstStyle/>
              <a:p>
                <a:pPr algn="ctr" eaLnBrk="1" hangingPunct="1">
                  <a:buFontTx/>
                  <a:buNone/>
                </a:pPr>
                <a:r>
                  <a:rPr lang="en-US" altLang="en-US" sz="1600" b="1" kern="0" dirty="0">
                    <a:latin typeface="Arial Rounded MT Bold" panose="020F0704030504030204" pitchFamily="34" charset="77"/>
                  </a:rPr>
                  <a:t>Charging repairs to get your car running again</a:t>
                </a:r>
                <a:endParaRPr lang="en-US" altLang="en-US" sz="1600" kern="0" dirty="0">
                  <a:latin typeface="Arial Rounded MT Bold" panose="020F0704030504030204" pitchFamily="34" charset="77"/>
                </a:endParaRPr>
              </a:p>
            </p:txBody>
          </p:sp>
        </p:grpSp>
        <p:pic>
          <p:nvPicPr>
            <p:cNvPr id="50" name="Picture 49">
              <a:extLst>
                <a:ext uri="{FF2B5EF4-FFF2-40B4-BE49-F238E27FC236}">
                  <a16:creationId xmlns:a16="http://schemas.microsoft.com/office/drawing/2014/main" id="{9A2A9AE7-1774-524E-B08D-4E6334C84D72}"/>
                </a:ext>
              </a:extLst>
            </p:cNvPr>
            <p:cNvPicPr>
              <a:picLocks noChangeAspect="1"/>
            </p:cNvPicPr>
            <p:nvPr/>
          </p:nvPicPr>
          <p:blipFill>
            <a:blip r:embed="rId6"/>
            <a:stretch>
              <a:fillRect/>
            </a:stretch>
          </p:blipFill>
          <p:spPr>
            <a:xfrm>
              <a:off x="3935339" y="3223593"/>
              <a:ext cx="410148" cy="429679"/>
            </a:xfrm>
            <a:prstGeom prst="rect">
              <a:avLst/>
            </a:prstGeom>
          </p:spPr>
        </p:pic>
      </p:grpSp>
      <p:sp>
        <p:nvSpPr>
          <p:cNvPr id="32" name="Rectangle 31">
            <a:extLst>
              <a:ext uri="{FF2B5EF4-FFF2-40B4-BE49-F238E27FC236}">
                <a16:creationId xmlns:a16="http://schemas.microsoft.com/office/drawing/2014/main" id="{F126E73E-0222-224C-99C8-2221BB3D361E}"/>
              </a:ext>
            </a:extLst>
          </p:cNvPr>
          <p:cNvSpPr/>
          <p:nvPr/>
        </p:nvSpPr>
        <p:spPr>
          <a:xfrm>
            <a:off x="6024826" y="5443324"/>
            <a:ext cx="2954198" cy="830997"/>
          </a:xfrm>
          <a:prstGeom prst="rect">
            <a:avLst/>
          </a:prstGeom>
        </p:spPr>
        <p:txBody>
          <a:bodyPr wrap="square">
            <a:spAutoFit/>
          </a:bodyPr>
          <a:lstStyle/>
          <a:p>
            <a:pPr algn="ctr" eaLnBrk="1" hangingPunct="1">
              <a:buFontTx/>
              <a:buNone/>
            </a:pPr>
            <a:r>
              <a:rPr lang="en-US" altLang="en-US" sz="1600" b="1" kern="0" dirty="0">
                <a:latin typeface="Arial Rounded MT Bold" panose="020F0704030504030204" pitchFamily="34" charset="77"/>
              </a:rPr>
              <a:t>Buying a laptop that’s on sale using the store’s financing program</a:t>
            </a:r>
            <a:endParaRPr lang="en-US" altLang="en-US" sz="1600" kern="0" dirty="0">
              <a:latin typeface="Arial Rounded MT Bold" panose="020F0704030504030204" pitchFamily="34" charset="77"/>
            </a:endParaRPr>
          </a:p>
        </p:txBody>
      </p:sp>
      <p:pic>
        <p:nvPicPr>
          <p:cNvPr id="51" name="Picture 50">
            <a:extLst>
              <a:ext uri="{FF2B5EF4-FFF2-40B4-BE49-F238E27FC236}">
                <a16:creationId xmlns:a16="http://schemas.microsoft.com/office/drawing/2014/main" id="{74026457-5C74-B049-BF02-447F213A3EBF}"/>
              </a:ext>
            </a:extLst>
          </p:cNvPr>
          <p:cNvPicPr>
            <a:picLocks noChangeAspect="1"/>
          </p:cNvPicPr>
          <p:nvPr/>
        </p:nvPicPr>
        <p:blipFill>
          <a:blip r:embed="rId6"/>
          <a:stretch>
            <a:fillRect/>
          </a:stretch>
        </p:blipFill>
        <p:spPr>
          <a:xfrm>
            <a:off x="6513706" y="4615913"/>
            <a:ext cx="410148" cy="4296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D1A0307-1041-48B2-8AAD-A4A74990B791}"/>
              </a:ext>
            </a:extLst>
          </p:cNvPr>
          <p:cNvSpPr>
            <a:spLocks noGrp="1" noChangeArrowheads="1"/>
          </p:cNvSpPr>
          <p:nvPr>
            <p:ph type="title"/>
          </p:nvPr>
        </p:nvSpPr>
        <p:spPr>
          <a:xfrm>
            <a:off x="571423" y="762000"/>
            <a:ext cx="7886700" cy="994172"/>
          </a:xfrm>
        </p:spPr>
        <p:txBody>
          <a:bodyPr/>
          <a:lstStyle/>
          <a:p>
            <a:pPr eaLnBrk="1" hangingPunct="1"/>
            <a:r>
              <a:rPr lang="en-US" altLang="en-US" sz="4000" b="1" dirty="0">
                <a:solidFill>
                  <a:srgbClr val="F38741"/>
                </a:solidFill>
                <a:effectLst>
                  <a:outerShdw blurRad="38100" dist="38100" dir="2700000" algn="tl">
                    <a:srgbClr val="000000">
                      <a:alpha val="43137"/>
                    </a:srgbClr>
                  </a:outerShdw>
                </a:effectLst>
                <a:latin typeface="Arial Rounded MT Bold" panose="020F0704030504030204" pitchFamily="34" charset="0"/>
              </a:rPr>
              <a:t>PAY BILLS ON TIME</a:t>
            </a:r>
          </a:p>
        </p:txBody>
      </p:sp>
      <p:sp>
        <p:nvSpPr>
          <p:cNvPr id="19459" name="Content Placeholder 2">
            <a:extLst>
              <a:ext uri="{FF2B5EF4-FFF2-40B4-BE49-F238E27FC236}">
                <a16:creationId xmlns:a16="http://schemas.microsoft.com/office/drawing/2014/main" id="{E54F033F-C811-4258-AAD4-19A40ABCFFC3}"/>
              </a:ext>
            </a:extLst>
          </p:cNvPr>
          <p:cNvSpPr>
            <a:spLocks noGrp="1" noChangeArrowheads="1"/>
          </p:cNvSpPr>
          <p:nvPr>
            <p:ph idx="1"/>
          </p:nvPr>
        </p:nvSpPr>
        <p:spPr>
          <a:xfrm>
            <a:off x="304800" y="1756172"/>
            <a:ext cx="8534400" cy="3362325"/>
          </a:xfrm>
        </p:spPr>
        <p:txBody>
          <a:bodyPr>
            <a:noAutofit/>
          </a:bodyPr>
          <a:lstStyle/>
          <a:p>
            <a:pPr>
              <a:spcBef>
                <a:spcPts val="2250"/>
              </a:spcBef>
            </a:pPr>
            <a:r>
              <a:rPr lang="en-US" altLang="en-US" sz="2800" dirty="0">
                <a:solidFill>
                  <a:schemeClr val="bg2">
                    <a:lumMod val="50000"/>
                  </a:schemeClr>
                </a:solidFill>
                <a:latin typeface="Arial Rounded MT Bold" panose="020F0704030504030204" pitchFamily="34" charset="0"/>
              </a:rPr>
              <a:t>Pay bills on time: late payments can have a significantly negative impact </a:t>
            </a:r>
          </a:p>
          <a:p>
            <a:pPr>
              <a:spcBef>
                <a:spcPts val="2250"/>
              </a:spcBef>
            </a:pPr>
            <a:r>
              <a:rPr lang="en-US" altLang="en-US" sz="2800" dirty="0">
                <a:solidFill>
                  <a:schemeClr val="bg2">
                    <a:lumMod val="50000"/>
                  </a:schemeClr>
                </a:solidFill>
                <a:latin typeface="Arial Rounded MT Bold" panose="020F0704030504030204" pitchFamily="34" charset="0"/>
              </a:rPr>
              <a:t>Missed payments-- get current and stay current</a:t>
            </a:r>
          </a:p>
          <a:p>
            <a:pPr>
              <a:spcBef>
                <a:spcPts val="2250"/>
              </a:spcBef>
            </a:pPr>
            <a:r>
              <a:rPr lang="en-US" altLang="en-US" sz="2800" dirty="0">
                <a:solidFill>
                  <a:schemeClr val="bg2">
                    <a:lumMod val="50000"/>
                  </a:schemeClr>
                </a:solidFill>
                <a:latin typeface="Arial Rounded MT Bold" panose="020F0704030504030204" pitchFamily="34" charset="0"/>
              </a:rPr>
              <a:t>Paying off a collection account will not remove it. Will remain for 7 years</a:t>
            </a:r>
          </a:p>
          <a:p>
            <a:pPr>
              <a:spcBef>
                <a:spcPts val="2250"/>
              </a:spcBef>
            </a:pPr>
            <a:r>
              <a:rPr lang="en-US" altLang="en-US" sz="2800" dirty="0">
                <a:solidFill>
                  <a:schemeClr val="bg2">
                    <a:lumMod val="50000"/>
                  </a:schemeClr>
                </a:solidFill>
                <a:latin typeface="Arial Rounded MT Bold" panose="020F0704030504030204" pitchFamily="34" charset="0"/>
              </a:rPr>
              <a:t>Having trouble making ends meet---contact creditors or see a credit counselor</a:t>
            </a:r>
          </a:p>
          <a:p>
            <a:pPr marL="0" indent="0" eaLnBrk="1" hangingPunct="1">
              <a:buNone/>
            </a:pPr>
            <a:endParaRPr lang="en-US" altLang="en-US" sz="2800" dirty="0"/>
          </a:p>
        </p:txBody>
      </p:sp>
    </p:spTree>
    <p:extLst>
      <p:ext uri="{BB962C8B-B14F-4D97-AF65-F5344CB8AC3E}">
        <p14:creationId xmlns:p14="http://schemas.microsoft.com/office/powerpoint/2010/main" val="2025819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D1A0307-1041-48B2-8AAD-A4A74990B791}"/>
              </a:ext>
            </a:extLst>
          </p:cNvPr>
          <p:cNvSpPr>
            <a:spLocks noGrp="1" noChangeArrowheads="1"/>
          </p:cNvSpPr>
          <p:nvPr>
            <p:ph type="title"/>
          </p:nvPr>
        </p:nvSpPr>
        <p:spPr>
          <a:xfrm>
            <a:off x="628650" y="685800"/>
            <a:ext cx="7886700" cy="994172"/>
          </a:xfrm>
        </p:spPr>
        <p:txBody>
          <a:bodyPr/>
          <a:lstStyle/>
          <a:p>
            <a:pPr eaLnBrk="1" hangingPunct="1"/>
            <a:r>
              <a:rPr lang="en-US" altLang="en-US" sz="4000" b="1" dirty="0">
                <a:solidFill>
                  <a:srgbClr val="F38741"/>
                </a:solidFill>
                <a:effectLst>
                  <a:outerShdw blurRad="38100" dist="38100" dir="2700000" algn="tl">
                    <a:srgbClr val="000000">
                      <a:alpha val="43137"/>
                    </a:srgbClr>
                  </a:outerShdw>
                </a:effectLst>
                <a:latin typeface="Arial Rounded MT Bold" panose="020F0704030504030204" pitchFamily="34" charset="0"/>
              </a:rPr>
              <a:t>REDUCE DEBT OWED</a:t>
            </a:r>
          </a:p>
        </p:txBody>
      </p:sp>
      <p:sp>
        <p:nvSpPr>
          <p:cNvPr id="19459" name="Content Placeholder 2">
            <a:extLst>
              <a:ext uri="{FF2B5EF4-FFF2-40B4-BE49-F238E27FC236}">
                <a16:creationId xmlns:a16="http://schemas.microsoft.com/office/drawing/2014/main" id="{E54F033F-C811-4258-AAD4-19A40ABCFFC3}"/>
              </a:ext>
            </a:extLst>
          </p:cNvPr>
          <p:cNvSpPr>
            <a:spLocks noGrp="1" noChangeArrowheads="1"/>
          </p:cNvSpPr>
          <p:nvPr>
            <p:ph idx="1"/>
          </p:nvPr>
        </p:nvSpPr>
        <p:spPr>
          <a:xfrm>
            <a:off x="800100" y="2590800"/>
            <a:ext cx="7543800" cy="3362325"/>
          </a:xfrm>
        </p:spPr>
        <p:txBody>
          <a:bodyPr>
            <a:normAutofit/>
          </a:bodyPr>
          <a:lstStyle/>
          <a:p>
            <a:pPr>
              <a:spcBef>
                <a:spcPts val="2250"/>
              </a:spcBef>
            </a:pPr>
            <a:r>
              <a:rPr lang="en-US" altLang="en-US" sz="2800" dirty="0">
                <a:solidFill>
                  <a:schemeClr val="bg2">
                    <a:lumMod val="50000"/>
                  </a:schemeClr>
                </a:solidFill>
                <a:latin typeface="Arial Rounded MT Bold" panose="020F0704030504030204" pitchFamily="34" charset="0"/>
              </a:rPr>
              <a:t>Keep balances low on credit cards and other revolving debt</a:t>
            </a:r>
          </a:p>
          <a:p>
            <a:pPr>
              <a:spcBef>
                <a:spcPts val="2250"/>
              </a:spcBef>
            </a:pPr>
            <a:r>
              <a:rPr lang="en-US" altLang="en-US" sz="2800" dirty="0">
                <a:solidFill>
                  <a:schemeClr val="bg2">
                    <a:lumMod val="50000"/>
                  </a:schemeClr>
                </a:solidFill>
                <a:latin typeface="Arial Rounded MT Bold" panose="020F0704030504030204" pitchFamily="34" charset="0"/>
              </a:rPr>
              <a:t>Pay off debt rather than moving it around</a:t>
            </a:r>
          </a:p>
          <a:p>
            <a:pPr marL="0" indent="0">
              <a:spcBef>
                <a:spcPts val="2250"/>
              </a:spcBef>
              <a:buNone/>
            </a:pPr>
            <a:endParaRPr lang="en-US" altLang="en-US" dirty="0">
              <a:solidFill>
                <a:schemeClr val="bg2">
                  <a:lumMod val="50000"/>
                </a:schemeClr>
              </a:solidFill>
            </a:endParaRPr>
          </a:p>
          <a:p>
            <a:pPr marL="0" indent="0">
              <a:spcBef>
                <a:spcPts val="2250"/>
              </a:spcBef>
              <a:buNone/>
            </a:pPr>
            <a:endParaRPr lang="en-US" altLang="en-US" dirty="0">
              <a:solidFill>
                <a:schemeClr val="bg2">
                  <a:lumMod val="50000"/>
                </a:schemeClr>
              </a:solidFill>
            </a:endParaRPr>
          </a:p>
          <a:p>
            <a:pPr eaLnBrk="1" hangingPunct="1"/>
            <a:endParaRPr lang="en-US" altLang="en-US" dirty="0"/>
          </a:p>
        </p:txBody>
      </p:sp>
    </p:spTree>
    <p:extLst>
      <p:ext uri="{BB962C8B-B14F-4D97-AF65-F5344CB8AC3E}">
        <p14:creationId xmlns:p14="http://schemas.microsoft.com/office/powerpoint/2010/main" val="2792582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837F51-D1BD-174A-969F-FEB37DD27AC2}"/>
              </a:ext>
            </a:extLst>
          </p:cNvPr>
          <p:cNvSpPr txBox="1">
            <a:spLocks noChangeArrowheads="1"/>
          </p:cNvSpPr>
          <p:nvPr/>
        </p:nvSpPr>
        <p:spPr bwMode="auto">
          <a:xfrm>
            <a:off x="0" y="1143000"/>
            <a:ext cx="9144000" cy="3542506"/>
          </a:xfrm>
          <a:prstGeom prst="rect">
            <a:avLst/>
          </a:prstGeom>
          <a:noFill/>
          <a:ln w="9525">
            <a:noFill/>
            <a:miter lim="800000"/>
            <a:headEnd/>
            <a:tailEnd/>
          </a:ln>
        </p:spPr>
        <p:txBody>
          <a:bodyPr/>
          <a:lstStyle/>
          <a:p>
            <a:pPr marL="342900" indent="-342900" algn="ctr" eaLnBrk="1" hangingPunct="1">
              <a:spcBef>
                <a:spcPct val="20000"/>
              </a:spcBef>
              <a:defRPr/>
            </a:pPr>
            <a:r>
              <a:rPr lang="en-US" sz="2400" b="1" kern="0" dirty="0">
                <a:latin typeface="Arial Rounded MT Bold" panose="020F0704030504030204" pitchFamily="34" charset="77"/>
              </a:rPr>
              <a:t>Ann A. Berry, PhD, MBA, RFG</a:t>
            </a:r>
            <a:r>
              <a:rPr lang="en-US" sz="2400" b="1" kern="0" baseline="30000" dirty="0">
                <a:latin typeface="Arial Rounded MT Bold" panose="020F0704030504030204" pitchFamily="34" charset="77"/>
              </a:rPr>
              <a:t>®</a:t>
            </a:r>
            <a:endParaRPr lang="en-US" sz="2400" b="1" kern="0" dirty="0">
              <a:latin typeface="Arial Rounded MT Bold" panose="020F0704030504030204" pitchFamily="34" charset="77"/>
            </a:endParaRPr>
          </a:p>
          <a:p>
            <a:pPr marL="342900" indent="-342900" algn="ctr" eaLnBrk="1" hangingPunct="1">
              <a:spcBef>
                <a:spcPct val="20000"/>
              </a:spcBef>
              <a:defRPr/>
            </a:pPr>
            <a:r>
              <a:rPr lang="en-US" sz="2400" b="1" kern="0" dirty="0">
                <a:latin typeface="Arial Rounded MT Bold" panose="020F0704030504030204" pitchFamily="34" charset="77"/>
              </a:rPr>
              <a:t>Professor, Consumer Economics</a:t>
            </a:r>
          </a:p>
          <a:p>
            <a:pPr marL="342900" indent="-342900" algn="ctr" eaLnBrk="1" hangingPunct="1">
              <a:spcBef>
                <a:spcPct val="20000"/>
              </a:spcBef>
              <a:defRPr/>
            </a:pPr>
            <a:endParaRPr lang="en-US" sz="2400" b="1" kern="0" dirty="0">
              <a:latin typeface="Arial Rounded MT Bold" panose="020F0704030504030204" pitchFamily="34" charset="77"/>
            </a:endParaRPr>
          </a:p>
          <a:p>
            <a:pPr marL="342900" indent="-342900" algn="ctr" eaLnBrk="1" hangingPunct="1">
              <a:spcBef>
                <a:spcPct val="20000"/>
              </a:spcBef>
              <a:defRPr/>
            </a:pPr>
            <a:r>
              <a:rPr lang="en-US" sz="2400" b="1" kern="0" dirty="0">
                <a:latin typeface="Arial Rounded MT Bold" panose="020F0704030504030204" pitchFamily="34" charset="77"/>
              </a:rPr>
              <a:t>Jane A. Gault, MS</a:t>
            </a:r>
          </a:p>
          <a:p>
            <a:pPr marL="342900" indent="-342900" algn="ctr" eaLnBrk="1" hangingPunct="1">
              <a:spcBef>
                <a:spcPct val="20000"/>
              </a:spcBef>
              <a:defRPr/>
            </a:pPr>
            <a:r>
              <a:rPr lang="en-US" sz="2400" b="1" kern="0" dirty="0">
                <a:latin typeface="Arial Rounded MT Bold" panose="020F0704030504030204" pitchFamily="34" charset="77"/>
              </a:rPr>
              <a:t>UT Extension, Retired</a:t>
            </a:r>
          </a:p>
          <a:p>
            <a:pPr marL="342900" indent="-342900" algn="ctr" eaLnBrk="1" hangingPunct="1">
              <a:spcBef>
                <a:spcPct val="20000"/>
              </a:spcBef>
              <a:defRPr/>
            </a:pPr>
            <a:endParaRPr lang="en-US" sz="2400" b="1" kern="0" dirty="0">
              <a:latin typeface="Arial Rounded MT Bold" panose="020F0704030504030204" pitchFamily="34" charset="77"/>
            </a:endParaRPr>
          </a:p>
          <a:p>
            <a:pPr marL="342900" indent="-342900" algn="ctr" eaLnBrk="1" hangingPunct="1">
              <a:spcBef>
                <a:spcPct val="20000"/>
              </a:spcBef>
              <a:defRPr/>
            </a:pPr>
            <a:r>
              <a:rPr lang="en-US" sz="2400" b="1" kern="0" dirty="0">
                <a:latin typeface="Arial Rounded MT Bold" panose="020F0704030504030204" pitchFamily="34" charset="77"/>
              </a:rPr>
              <a:t>Cristopher Miramontes</a:t>
            </a:r>
          </a:p>
          <a:p>
            <a:pPr marL="342900" indent="-342900" algn="ctr" eaLnBrk="1" hangingPunct="1">
              <a:spcBef>
                <a:spcPct val="20000"/>
              </a:spcBef>
              <a:defRPr/>
            </a:pPr>
            <a:r>
              <a:rPr lang="en-US" sz="2400" b="1" kern="0" dirty="0">
                <a:latin typeface="Arial Rounded MT Bold" panose="020F0704030504030204" pitchFamily="34" charset="77"/>
              </a:rPr>
              <a:t>UT Extension, Communications Coordinator I</a:t>
            </a:r>
          </a:p>
          <a:p>
            <a:pPr marL="342900" indent="-342900" algn="ctr" eaLnBrk="1" hangingPunct="1">
              <a:spcBef>
                <a:spcPct val="20000"/>
              </a:spcBef>
              <a:defRPr/>
            </a:pPr>
            <a:endParaRPr lang="en-US" sz="2400" b="1" kern="0" dirty="0">
              <a:latin typeface="Arial Rounded MT Bold" panose="020F0704030504030204" pitchFamily="34" charset="77"/>
            </a:endParaRPr>
          </a:p>
          <a:p>
            <a:pPr marL="342900" indent="-342900" algn="ctr" eaLnBrk="1" hangingPunct="1">
              <a:spcBef>
                <a:spcPct val="20000"/>
              </a:spcBef>
              <a:defRPr/>
            </a:pPr>
            <a:endParaRPr lang="en-US" sz="2400" b="1" kern="0" dirty="0">
              <a:latin typeface="Arial Rounded MT Bold" panose="020F0704030504030204" pitchFamily="34" charset="77"/>
            </a:endParaRPr>
          </a:p>
          <a:p>
            <a:pPr marL="342900" indent="-342900" eaLnBrk="1" hangingPunct="1">
              <a:spcBef>
                <a:spcPct val="20000"/>
              </a:spcBef>
              <a:defRPr/>
            </a:pPr>
            <a:endParaRPr lang="en-US" sz="2400" b="1" kern="0" dirty="0">
              <a:solidFill>
                <a:schemeClr val="accent1"/>
              </a:solidFill>
              <a:latin typeface="Arial Rounded MT Bold" panose="020F0704030504030204" pitchFamily="34" charset="77"/>
            </a:endParaRPr>
          </a:p>
        </p:txBody>
      </p:sp>
      <p:sp>
        <p:nvSpPr>
          <p:cNvPr id="5" name="Rectangle 4">
            <a:extLst>
              <a:ext uri="{FF2B5EF4-FFF2-40B4-BE49-F238E27FC236}">
                <a16:creationId xmlns:a16="http://schemas.microsoft.com/office/drawing/2014/main" id="{B299304E-62FD-E948-91A9-207760B5F0EB}"/>
              </a:ext>
            </a:extLst>
          </p:cNvPr>
          <p:cNvSpPr txBox="1">
            <a:spLocks noChangeArrowheads="1"/>
          </p:cNvSpPr>
          <p:nvPr/>
        </p:nvSpPr>
        <p:spPr>
          <a:xfrm>
            <a:off x="2209800" y="3441700"/>
            <a:ext cx="4876800" cy="3416300"/>
          </a:xfrm>
          <a:prstGeom prst="rect">
            <a:avLst/>
          </a:prstGeom>
        </p:spPr>
        <p:txBody>
          <a:bodyPr/>
          <a:lstStyle/>
          <a:p>
            <a:pPr marL="342900" indent="-342900" eaLnBrk="1" hangingPunct="1">
              <a:spcBef>
                <a:spcPct val="20000"/>
              </a:spcBef>
              <a:defRPr/>
            </a:pPr>
            <a:endParaRPr lang="en-US" sz="3200" b="1" kern="0" dirty="0">
              <a:solidFill>
                <a:schemeClr val="hlink"/>
              </a:solidFill>
              <a:latin typeface="+mn-lt"/>
            </a:endParaRPr>
          </a:p>
          <a:p>
            <a:pPr marL="342900" indent="-342900" eaLnBrk="1" hangingPunct="1">
              <a:spcBef>
                <a:spcPct val="20000"/>
              </a:spcBef>
              <a:defRPr/>
            </a:pPr>
            <a:endParaRPr lang="en-US" sz="3200" b="1" kern="0" dirty="0">
              <a:solidFill>
                <a:schemeClr val="hlink"/>
              </a:solidFill>
              <a:latin typeface="+mn-lt"/>
            </a:endParaRPr>
          </a:p>
          <a:p>
            <a:pPr marL="342900" indent="-342900" eaLnBrk="1" hangingPunct="1">
              <a:spcBef>
                <a:spcPct val="20000"/>
              </a:spcBef>
              <a:defRPr/>
            </a:pPr>
            <a:endParaRPr lang="en-US" sz="3200" b="1" kern="0" dirty="0">
              <a:solidFill>
                <a:schemeClr val="hlink"/>
              </a:solidFill>
              <a:latin typeface="+mn-lt"/>
            </a:endParaRPr>
          </a:p>
        </p:txBody>
      </p:sp>
      <p:sp>
        <p:nvSpPr>
          <p:cNvPr id="7" name="TextBox 6">
            <a:extLst>
              <a:ext uri="{FF2B5EF4-FFF2-40B4-BE49-F238E27FC236}">
                <a16:creationId xmlns:a16="http://schemas.microsoft.com/office/drawing/2014/main" id="{B6C72393-33E4-5245-9A24-C9A9791A761A}"/>
              </a:ext>
            </a:extLst>
          </p:cNvPr>
          <p:cNvSpPr txBox="1"/>
          <p:nvPr/>
        </p:nvSpPr>
        <p:spPr>
          <a:xfrm>
            <a:off x="2705100" y="6324600"/>
            <a:ext cx="3886200" cy="381000"/>
          </a:xfrm>
          <a:prstGeom prst="rect">
            <a:avLst/>
          </a:prstGeom>
          <a:noFill/>
        </p:spPr>
        <p:txBody>
          <a:bodyPr>
            <a:spAutoFit/>
          </a:bodyPr>
          <a:lstStyle/>
          <a:p>
            <a:pPr algn="ctr" eaLnBrk="1" hangingPunct="1">
              <a:defRPr/>
            </a:pPr>
            <a:r>
              <a:rPr lang="en-US" dirty="0">
                <a:latin typeface="Arial Rounded MT Bold" panose="020F0704030504030204" pitchFamily="34" charset="77"/>
              </a:rPr>
              <a:t>© UT Extension – FCS, 2025</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6C48-A0E9-2444-A940-EC080CC56B25}"/>
              </a:ext>
            </a:extLst>
          </p:cNvPr>
          <p:cNvSpPr>
            <a:spLocks noGrp="1"/>
          </p:cNvSpPr>
          <p:nvPr>
            <p:ph type="title"/>
          </p:nvPr>
        </p:nvSpPr>
        <p:spPr>
          <a:xfrm>
            <a:off x="0" y="304800"/>
            <a:ext cx="9144000" cy="685800"/>
          </a:xfrm>
        </p:spPr>
        <p:txBody>
          <a:bodyPr/>
          <a:lstStyle/>
          <a:p>
            <a:pPr>
              <a:defRPr/>
            </a:pPr>
            <a:r>
              <a:rPr lang="en-US" sz="4000" b="1" dirty="0">
                <a:solidFill>
                  <a:srgbClr val="C89800"/>
                </a:solidFill>
                <a:effectLst>
                  <a:outerShdw blurRad="38100" dist="38100" dir="2700000" algn="tl">
                    <a:srgbClr val="000000">
                      <a:alpha val="43137"/>
                    </a:srgbClr>
                  </a:outerShdw>
                </a:effectLst>
                <a:latin typeface="Arial Rounded MT Bold" panose="020F0704030504030204" pitchFamily="34" charset="77"/>
              </a:rPr>
              <a:t>TYPES OF CREDIT</a:t>
            </a:r>
          </a:p>
        </p:txBody>
      </p:sp>
      <p:grpSp>
        <p:nvGrpSpPr>
          <p:cNvPr id="11" name="Group 10">
            <a:extLst>
              <a:ext uri="{FF2B5EF4-FFF2-40B4-BE49-F238E27FC236}">
                <a16:creationId xmlns:a16="http://schemas.microsoft.com/office/drawing/2014/main" id="{FB24E045-D134-9B49-81FC-D3D55CDD2A78}"/>
              </a:ext>
            </a:extLst>
          </p:cNvPr>
          <p:cNvGrpSpPr/>
          <p:nvPr/>
        </p:nvGrpSpPr>
        <p:grpSpPr>
          <a:xfrm>
            <a:off x="914400" y="1828800"/>
            <a:ext cx="3458061" cy="4495800"/>
            <a:chOff x="457200" y="1828800"/>
            <a:chExt cx="3458061" cy="4495800"/>
          </a:xfrm>
        </p:grpSpPr>
        <p:sp>
          <p:nvSpPr>
            <p:cNvPr id="10" name="Rounded Rectangle 9">
              <a:extLst>
                <a:ext uri="{FF2B5EF4-FFF2-40B4-BE49-F238E27FC236}">
                  <a16:creationId xmlns:a16="http://schemas.microsoft.com/office/drawing/2014/main" id="{E581B1D5-3DFE-5C49-9F63-7741F41A13BF}"/>
                </a:ext>
              </a:extLst>
            </p:cNvPr>
            <p:cNvSpPr/>
            <p:nvPr/>
          </p:nvSpPr>
          <p:spPr>
            <a:xfrm>
              <a:off x="457200" y="1828800"/>
              <a:ext cx="3458061" cy="4495800"/>
            </a:xfrm>
            <a:prstGeom prst="roundRect">
              <a:avLst/>
            </a:prstGeom>
            <a:solidFill>
              <a:srgbClr val="F38741">
                <a:alpha val="12000"/>
              </a:srgbClr>
            </a:solidFill>
            <a:ln w="12700">
              <a:solidFill>
                <a:schemeClr val="bg2">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8E21C6-B24D-3545-BDC4-3A2F402BCB9F}"/>
                </a:ext>
              </a:extLst>
            </p:cNvPr>
            <p:cNvSpPr/>
            <p:nvPr/>
          </p:nvSpPr>
          <p:spPr>
            <a:xfrm>
              <a:off x="657888" y="3200400"/>
              <a:ext cx="3077061" cy="845103"/>
            </a:xfrm>
            <a:prstGeom prst="rect">
              <a:avLst/>
            </a:prstGeom>
          </p:spPr>
          <p:txBody>
            <a:bodyPr wrap="none">
              <a:spAutoFit/>
            </a:bodyPr>
            <a:lstStyle/>
            <a:p>
              <a:r>
                <a:rPr lang="en-US" altLang="en-US" sz="2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Revolving credit </a:t>
              </a:r>
            </a:p>
            <a:p>
              <a:pPr algn="ctr">
                <a:lnSpc>
                  <a:spcPct val="150000"/>
                </a:lnSpc>
              </a:pPr>
              <a:r>
                <a:rPr lang="en-US" sz="1600" b="1" i="1" dirty="0">
                  <a:latin typeface="Arial Rounded MT Bold" panose="020F0704030504030204" pitchFamily="34" charset="77"/>
                </a:rPr>
                <a:t>(</a:t>
              </a:r>
              <a:r>
                <a:rPr lang="en-US" sz="1400" b="1" i="1" dirty="0">
                  <a:latin typeface="Arial Rounded MT Bold" panose="020F0704030504030204" pitchFamily="34" charset="77"/>
                </a:rPr>
                <a:t>example: Credit Card)</a:t>
              </a:r>
              <a:endParaRPr lang="en-US" sz="1600" i="1" dirty="0">
                <a:latin typeface="Arial Rounded MT Bold" panose="020F0704030504030204" pitchFamily="34" charset="77"/>
              </a:endParaRPr>
            </a:p>
          </p:txBody>
        </p:sp>
        <p:sp>
          <p:nvSpPr>
            <p:cNvPr id="4" name="Rectangle 3">
              <a:extLst>
                <a:ext uri="{FF2B5EF4-FFF2-40B4-BE49-F238E27FC236}">
                  <a16:creationId xmlns:a16="http://schemas.microsoft.com/office/drawing/2014/main" id="{5CEE1F04-208F-F14D-ABD0-E2EC60E9295E}"/>
                </a:ext>
              </a:extLst>
            </p:cNvPr>
            <p:cNvSpPr/>
            <p:nvPr/>
          </p:nvSpPr>
          <p:spPr>
            <a:xfrm>
              <a:off x="609600" y="4361688"/>
              <a:ext cx="3173636" cy="1475019"/>
            </a:xfrm>
            <a:prstGeom prst="rect">
              <a:avLst/>
            </a:prstGeom>
          </p:spPr>
          <p:txBody>
            <a:bodyPr wrap="square">
              <a:spAutoFit/>
            </a:bodyPr>
            <a:lstStyle/>
            <a:p>
              <a:pPr algn="ctr">
                <a:lnSpc>
                  <a:spcPct val="110000"/>
                </a:lnSpc>
                <a:spcBef>
                  <a:spcPts val="200"/>
                </a:spcBef>
              </a:pPr>
              <a:r>
                <a:rPr lang="en-US" altLang="en-US" sz="1600" dirty="0">
                  <a:latin typeface="Arial Rounded MT Bold" panose="020F0704030504030204" pitchFamily="34" charset="77"/>
                </a:rPr>
                <a:t>Borrow for multiple purchases without going over credit limit</a:t>
              </a:r>
            </a:p>
            <a:p>
              <a:pPr lvl="1" algn="ctr">
                <a:lnSpc>
                  <a:spcPct val="110000"/>
                </a:lnSpc>
                <a:spcBef>
                  <a:spcPts val="200"/>
                </a:spcBef>
              </a:pPr>
              <a:endParaRPr lang="en-US" altLang="en-US" sz="1600" dirty="0">
                <a:latin typeface="Arial Rounded MT Bold" panose="020F0704030504030204" pitchFamily="34" charset="77"/>
              </a:endParaRPr>
            </a:p>
            <a:p>
              <a:pPr algn="ctr">
                <a:lnSpc>
                  <a:spcPct val="110000"/>
                </a:lnSpc>
                <a:spcBef>
                  <a:spcPts val="200"/>
                </a:spcBef>
              </a:pPr>
              <a:r>
                <a:rPr lang="en-US" altLang="en-US" sz="1600" dirty="0">
                  <a:latin typeface="Arial Rounded MT Bold" panose="020F0704030504030204" pitchFamily="34" charset="77"/>
                </a:rPr>
                <a:t>Repay what is owed each month</a:t>
              </a:r>
            </a:p>
          </p:txBody>
        </p:sp>
      </p:grpSp>
      <p:grpSp>
        <p:nvGrpSpPr>
          <p:cNvPr id="15" name="Group 14">
            <a:extLst>
              <a:ext uri="{FF2B5EF4-FFF2-40B4-BE49-F238E27FC236}">
                <a16:creationId xmlns:a16="http://schemas.microsoft.com/office/drawing/2014/main" id="{33DECC32-5FEB-C748-8DE1-4CF364157530}"/>
              </a:ext>
            </a:extLst>
          </p:cNvPr>
          <p:cNvGrpSpPr/>
          <p:nvPr/>
        </p:nvGrpSpPr>
        <p:grpSpPr>
          <a:xfrm>
            <a:off x="4855621" y="1828800"/>
            <a:ext cx="3458061" cy="4495800"/>
            <a:chOff x="5064900" y="1828800"/>
            <a:chExt cx="3458061" cy="4495800"/>
          </a:xfrm>
        </p:grpSpPr>
        <p:sp>
          <p:nvSpPr>
            <p:cNvPr id="12" name="Rounded Rectangle 11">
              <a:extLst>
                <a:ext uri="{FF2B5EF4-FFF2-40B4-BE49-F238E27FC236}">
                  <a16:creationId xmlns:a16="http://schemas.microsoft.com/office/drawing/2014/main" id="{D4931E08-F979-D046-A4C1-BAB01921F5EA}"/>
                </a:ext>
              </a:extLst>
            </p:cNvPr>
            <p:cNvSpPr/>
            <p:nvPr/>
          </p:nvSpPr>
          <p:spPr>
            <a:xfrm>
              <a:off x="5064900" y="1828800"/>
              <a:ext cx="3458061" cy="4495800"/>
            </a:xfrm>
            <a:prstGeom prst="roundRect">
              <a:avLst/>
            </a:prstGeom>
            <a:solidFill>
              <a:srgbClr val="F38741">
                <a:alpha val="12000"/>
              </a:srgbClr>
            </a:solidFill>
            <a:ln w="12700">
              <a:solidFill>
                <a:schemeClr val="bg2">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0D530A-55C6-E54E-BC70-C446C053D85B}"/>
                </a:ext>
              </a:extLst>
            </p:cNvPr>
            <p:cNvSpPr/>
            <p:nvPr/>
          </p:nvSpPr>
          <p:spPr>
            <a:xfrm>
              <a:off x="5134309" y="3200400"/>
              <a:ext cx="3319242" cy="804900"/>
            </a:xfrm>
            <a:prstGeom prst="rect">
              <a:avLst/>
            </a:prstGeom>
          </p:spPr>
          <p:txBody>
            <a:bodyPr wrap="none">
              <a:spAutoFit/>
            </a:bodyPr>
            <a:lstStyle/>
            <a:p>
              <a:r>
                <a:rPr lang="en-US" altLang="en-US" sz="2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Installment credit </a:t>
              </a:r>
            </a:p>
            <a:p>
              <a:pPr algn="ctr">
                <a:lnSpc>
                  <a:spcPct val="150000"/>
                </a:lnSpc>
              </a:pPr>
              <a:r>
                <a:rPr lang="en-US" sz="1400" b="1" i="1" dirty="0">
                  <a:latin typeface="Arial Rounded MT Bold" panose="020F0704030504030204" pitchFamily="34" charset="77"/>
                </a:rPr>
                <a:t>(example: Car Loan)</a:t>
              </a:r>
              <a:endParaRPr lang="en-US" sz="1400" i="1" dirty="0">
                <a:latin typeface="Arial Rounded MT Bold" panose="020F0704030504030204" pitchFamily="34" charset="77"/>
              </a:endParaRPr>
            </a:p>
          </p:txBody>
        </p:sp>
        <p:sp>
          <p:nvSpPr>
            <p:cNvPr id="7" name="Rectangle 6">
              <a:extLst>
                <a:ext uri="{FF2B5EF4-FFF2-40B4-BE49-F238E27FC236}">
                  <a16:creationId xmlns:a16="http://schemas.microsoft.com/office/drawing/2014/main" id="{17AEEF51-B136-6448-BFF8-0E1631E2B0B6}"/>
                </a:ext>
              </a:extLst>
            </p:cNvPr>
            <p:cNvSpPr/>
            <p:nvPr/>
          </p:nvSpPr>
          <p:spPr>
            <a:xfrm>
              <a:off x="5207112" y="4361688"/>
              <a:ext cx="3173636" cy="1374735"/>
            </a:xfrm>
            <a:prstGeom prst="rect">
              <a:avLst/>
            </a:prstGeom>
          </p:spPr>
          <p:txBody>
            <a:bodyPr wrap="square">
              <a:spAutoFit/>
            </a:bodyPr>
            <a:lstStyle/>
            <a:p>
              <a:pPr algn="ctr">
                <a:spcBef>
                  <a:spcPts val="200"/>
                </a:spcBef>
              </a:pPr>
              <a:r>
                <a:rPr lang="en-US" altLang="en-US" sz="1600" dirty="0">
                  <a:latin typeface="Arial Rounded MT Bold" panose="020F0704030504030204" pitchFamily="34" charset="77"/>
                </a:rPr>
                <a:t>Borrow a specific amount  of money to buy something now</a:t>
              </a:r>
            </a:p>
            <a:p>
              <a:pPr algn="ctr">
                <a:spcBef>
                  <a:spcPts val="200"/>
                </a:spcBef>
              </a:pPr>
              <a:endParaRPr lang="en-US" altLang="en-US" sz="1600" dirty="0">
                <a:latin typeface="Arial Rounded MT Bold" panose="020F0704030504030204" pitchFamily="34" charset="77"/>
              </a:endParaRPr>
            </a:p>
            <a:p>
              <a:pPr algn="ctr">
                <a:spcBef>
                  <a:spcPts val="200"/>
                </a:spcBef>
              </a:pPr>
              <a:r>
                <a:rPr lang="en-US" altLang="en-US" sz="1600" dirty="0">
                  <a:latin typeface="Arial Rounded MT Bold" panose="020F0704030504030204" pitchFamily="34" charset="77"/>
                </a:rPr>
                <a:t>Make regular payments to repay over time by a set date</a:t>
              </a:r>
            </a:p>
          </p:txBody>
        </p:sp>
      </p:grpSp>
      <p:pic>
        <p:nvPicPr>
          <p:cNvPr id="3" name="Picture 2">
            <a:extLst>
              <a:ext uri="{FF2B5EF4-FFF2-40B4-BE49-F238E27FC236}">
                <a16:creationId xmlns:a16="http://schemas.microsoft.com/office/drawing/2014/main" id="{18A022BA-E29A-9343-A02F-B0AFBAA3EFBD}"/>
              </a:ext>
            </a:extLst>
          </p:cNvPr>
          <p:cNvPicPr>
            <a:picLocks noChangeAspect="1"/>
          </p:cNvPicPr>
          <p:nvPr/>
        </p:nvPicPr>
        <p:blipFill>
          <a:blip r:embed="rId3"/>
          <a:stretch>
            <a:fillRect/>
          </a:stretch>
        </p:blipFill>
        <p:spPr>
          <a:xfrm>
            <a:off x="1954436" y="2083190"/>
            <a:ext cx="1398364" cy="862820"/>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B72D0805-ADE0-C34F-A9B1-7615378362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5502" y="1979571"/>
            <a:ext cx="1918298" cy="1070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6C48-A0E9-2444-A940-EC080CC56B25}"/>
              </a:ext>
            </a:extLst>
          </p:cNvPr>
          <p:cNvSpPr>
            <a:spLocks noGrp="1"/>
          </p:cNvSpPr>
          <p:nvPr>
            <p:ph type="title"/>
          </p:nvPr>
        </p:nvSpPr>
        <p:spPr>
          <a:xfrm>
            <a:off x="0" y="296562"/>
            <a:ext cx="9144000" cy="685800"/>
          </a:xfrm>
        </p:spPr>
        <p:txBody>
          <a:bodyPr/>
          <a:lstStyle/>
          <a:p>
            <a:pPr>
              <a:defRPr/>
            </a:pPr>
            <a:r>
              <a:rPr lang="en-US" sz="4000" b="1" dirty="0">
                <a:solidFill>
                  <a:srgbClr val="C89800"/>
                </a:solidFill>
                <a:effectLst>
                  <a:outerShdw blurRad="38100" dist="38100" dir="2700000" algn="tl">
                    <a:srgbClr val="000000">
                      <a:alpha val="43137"/>
                    </a:srgbClr>
                  </a:outerShdw>
                </a:effectLst>
                <a:latin typeface="Arial Rounded MT Bold" panose="020F0704030504030204" pitchFamily="34" charset="77"/>
              </a:rPr>
              <a:t>Types of Credit</a:t>
            </a:r>
          </a:p>
        </p:txBody>
      </p:sp>
      <p:grpSp>
        <p:nvGrpSpPr>
          <p:cNvPr id="11" name="Group 10">
            <a:extLst>
              <a:ext uri="{FF2B5EF4-FFF2-40B4-BE49-F238E27FC236}">
                <a16:creationId xmlns:a16="http://schemas.microsoft.com/office/drawing/2014/main" id="{FB24E045-D134-9B49-81FC-D3D55CDD2A78}"/>
              </a:ext>
            </a:extLst>
          </p:cNvPr>
          <p:cNvGrpSpPr/>
          <p:nvPr/>
        </p:nvGrpSpPr>
        <p:grpSpPr>
          <a:xfrm>
            <a:off x="912367" y="1828800"/>
            <a:ext cx="3460094" cy="4495800"/>
            <a:chOff x="455167" y="1828800"/>
            <a:chExt cx="3460094" cy="4495800"/>
          </a:xfrm>
        </p:grpSpPr>
        <p:sp>
          <p:nvSpPr>
            <p:cNvPr id="10" name="Rounded Rectangle 9">
              <a:extLst>
                <a:ext uri="{FF2B5EF4-FFF2-40B4-BE49-F238E27FC236}">
                  <a16:creationId xmlns:a16="http://schemas.microsoft.com/office/drawing/2014/main" id="{E581B1D5-3DFE-5C49-9F63-7741F41A13BF}"/>
                </a:ext>
              </a:extLst>
            </p:cNvPr>
            <p:cNvSpPr/>
            <p:nvPr/>
          </p:nvSpPr>
          <p:spPr>
            <a:xfrm>
              <a:off x="457200" y="1828800"/>
              <a:ext cx="3458061" cy="4495800"/>
            </a:xfrm>
            <a:prstGeom prst="roundRect">
              <a:avLst/>
            </a:prstGeom>
            <a:solidFill>
              <a:srgbClr val="F38741">
                <a:alpha val="12000"/>
              </a:srgbClr>
            </a:solidFill>
            <a:ln w="12700">
              <a:solidFill>
                <a:schemeClr val="bg2">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8E21C6-B24D-3545-BDC4-3A2F402BCB9F}"/>
                </a:ext>
              </a:extLst>
            </p:cNvPr>
            <p:cNvSpPr/>
            <p:nvPr/>
          </p:nvSpPr>
          <p:spPr>
            <a:xfrm>
              <a:off x="455167" y="3601177"/>
              <a:ext cx="3460094" cy="523220"/>
            </a:xfrm>
            <a:prstGeom prst="rect">
              <a:avLst/>
            </a:prstGeom>
          </p:spPr>
          <p:txBody>
            <a:bodyPr wrap="square">
              <a:spAutoFit/>
            </a:bodyPr>
            <a:lstStyle/>
            <a:p>
              <a:pPr algn="ctr"/>
              <a:r>
                <a:rPr lang="en-US" altLang="en-US" sz="2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Cash Loans</a:t>
              </a:r>
            </a:p>
          </p:txBody>
        </p:sp>
        <p:sp>
          <p:nvSpPr>
            <p:cNvPr id="4" name="Rectangle 3">
              <a:extLst>
                <a:ext uri="{FF2B5EF4-FFF2-40B4-BE49-F238E27FC236}">
                  <a16:creationId xmlns:a16="http://schemas.microsoft.com/office/drawing/2014/main" id="{5CEE1F04-208F-F14D-ABD0-E2EC60E9295E}"/>
                </a:ext>
              </a:extLst>
            </p:cNvPr>
            <p:cNvSpPr/>
            <p:nvPr/>
          </p:nvSpPr>
          <p:spPr>
            <a:xfrm>
              <a:off x="609600" y="4581597"/>
              <a:ext cx="3173636" cy="1015663"/>
            </a:xfrm>
            <a:prstGeom prst="rect">
              <a:avLst/>
            </a:prstGeom>
          </p:spPr>
          <p:txBody>
            <a:bodyPr wrap="square">
              <a:spAutoFit/>
            </a:bodyPr>
            <a:lstStyle/>
            <a:p>
              <a:pPr algn="ctr">
                <a:spcBef>
                  <a:spcPts val="200"/>
                </a:spcBef>
              </a:pPr>
              <a:r>
                <a:rPr lang="en-US" altLang="en-US" sz="2000" dirty="0">
                  <a:latin typeface="Arial Rounded MT Bold" panose="020F0704030504030204" pitchFamily="34" charset="77"/>
                </a:rPr>
                <a:t>Borrow a specific amount of cash to repay later by a set date</a:t>
              </a:r>
            </a:p>
          </p:txBody>
        </p:sp>
      </p:grpSp>
      <p:grpSp>
        <p:nvGrpSpPr>
          <p:cNvPr id="15" name="Group 14">
            <a:extLst>
              <a:ext uri="{FF2B5EF4-FFF2-40B4-BE49-F238E27FC236}">
                <a16:creationId xmlns:a16="http://schemas.microsoft.com/office/drawing/2014/main" id="{33DECC32-5FEB-C748-8DE1-4CF364157530}"/>
              </a:ext>
            </a:extLst>
          </p:cNvPr>
          <p:cNvGrpSpPr/>
          <p:nvPr/>
        </p:nvGrpSpPr>
        <p:grpSpPr>
          <a:xfrm>
            <a:off x="4855621" y="1828800"/>
            <a:ext cx="3458061" cy="4495800"/>
            <a:chOff x="5064900" y="1828800"/>
            <a:chExt cx="3458061" cy="4495800"/>
          </a:xfrm>
        </p:grpSpPr>
        <p:sp>
          <p:nvSpPr>
            <p:cNvPr id="12" name="Rounded Rectangle 11">
              <a:extLst>
                <a:ext uri="{FF2B5EF4-FFF2-40B4-BE49-F238E27FC236}">
                  <a16:creationId xmlns:a16="http://schemas.microsoft.com/office/drawing/2014/main" id="{D4931E08-F979-D046-A4C1-BAB01921F5EA}"/>
                </a:ext>
              </a:extLst>
            </p:cNvPr>
            <p:cNvSpPr/>
            <p:nvPr/>
          </p:nvSpPr>
          <p:spPr>
            <a:xfrm>
              <a:off x="5064900" y="1828800"/>
              <a:ext cx="3458061" cy="4495800"/>
            </a:xfrm>
            <a:prstGeom prst="roundRect">
              <a:avLst/>
            </a:prstGeom>
            <a:solidFill>
              <a:srgbClr val="F38741">
                <a:alpha val="12000"/>
              </a:srgbClr>
            </a:solidFill>
            <a:ln w="12700">
              <a:solidFill>
                <a:schemeClr val="bg2">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0D530A-55C6-E54E-BC70-C446C053D85B}"/>
                </a:ext>
              </a:extLst>
            </p:cNvPr>
            <p:cNvSpPr/>
            <p:nvPr/>
          </p:nvSpPr>
          <p:spPr>
            <a:xfrm>
              <a:off x="5077091" y="3582889"/>
              <a:ext cx="3445869" cy="1200329"/>
            </a:xfrm>
            <a:prstGeom prst="rect">
              <a:avLst/>
            </a:prstGeom>
          </p:spPr>
          <p:txBody>
            <a:bodyPr wrap="square">
              <a:spAutoFit/>
            </a:bodyPr>
            <a:lstStyle/>
            <a:p>
              <a:pPr algn="ctr"/>
              <a:r>
                <a:rPr lang="en-US" altLang="en-US" sz="2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Service Credit</a:t>
              </a:r>
            </a:p>
            <a:p>
              <a:pPr algn="ctr"/>
              <a:r>
                <a:rPr lang="en-US" sz="1400" b="1" i="1" dirty="0">
                  <a:latin typeface="Arial Rounded MT Bold" panose="020F0704030504030204" pitchFamily="34" charset="77"/>
                </a:rPr>
                <a:t>(example: Cellphone, Electricity)</a:t>
              </a:r>
              <a:endParaRPr lang="en-US" sz="1400" i="1" dirty="0">
                <a:latin typeface="Arial Rounded MT Bold" panose="020F0704030504030204" pitchFamily="34" charset="77"/>
              </a:endParaRPr>
            </a:p>
            <a:p>
              <a:pPr algn="ctr"/>
              <a:endParaRPr lang="en-US" altLang="en-US" sz="2800"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endParaRPr>
            </a:p>
          </p:txBody>
        </p:sp>
        <p:sp>
          <p:nvSpPr>
            <p:cNvPr id="7" name="Rectangle 6">
              <a:extLst>
                <a:ext uri="{FF2B5EF4-FFF2-40B4-BE49-F238E27FC236}">
                  <a16:creationId xmlns:a16="http://schemas.microsoft.com/office/drawing/2014/main" id="{17AEEF51-B136-6448-BFF8-0E1631E2B0B6}"/>
                </a:ext>
              </a:extLst>
            </p:cNvPr>
            <p:cNvSpPr/>
            <p:nvPr/>
          </p:nvSpPr>
          <p:spPr>
            <a:xfrm>
              <a:off x="5207112" y="4563309"/>
              <a:ext cx="3173636" cy="1015663"/>
            </a:xfrm>
            <a:prstGeom prst="rect">
              <a:avLst/>
            </a:prstGeom>
          </p:spPr>
          <p:txBody>
            <a:bodyPr wrap="square">
              <a:spAutoFit/>
            </a:bodyPr>
            <a:lstStyle/>
            <a:p>
              <a:pPr algn="ctr">
                <a:spcBef>
                  <a:spcPts val="200"/>
                </a:spcBef>
              </a:pPr>
              <a:r>
                <a:rPr lang="en-US" altLang="en-US" sz="2000" dirty="0">
                  <a:latin typeface="Arial Rounded MT Bold" panose="020F0704030504030204" pitchFamily="34" charset="77"/>
                </a:rPr>
                <a:t>Promise to pay for services used each month</a:t>
              </a:r>
            </a:p>
          </p:txBody>
        </p:sp>
      </p:grpSp>
      <p:pic>
        <p:nvPicPr>
          <p:cNvPr id="16" name="Picture 15">
            <a:extLst>
              <a:ext uri="{FF2B5EF4-FFF2-40B4-BE49-F238E27FC236}">
                <a16:creationId xmlns:a16="http://schemas.microsoft.com/office/drawing/2014/main" id="{F5BCDB74-2550-294C-B9CA-FB3EC154598C}"/>
              </a:ext>
            </a:extLst>
          </p:cNvPr>
          <p:cNvPicPr>
            <a:picLocks noChangeAspect="1"/>
          </p:cNvPicPr>
          <p:nvPr/>
        </p:nvPicPr>
        <p:blipFill>
          <a:blip r:embed="rId3"/>
          <a:stretch>
            <a:fillRect/>
          </a:stretch>
        </p:blipFill>
        <p:spPr>
          <a:xfrm>
            <a:off x="2213252" y="2271355"/>
            <a:ext cx="804268" cy="1031560"/>
          </a:xfrm>
          <a:prstGeom prst="rect">
            <a:avLst/>
          </a:prstGeom>
        </p:spPr>
      </p:pic>
      <p:pic>
        <p:nvPicPr>
          <p:cNvPr id="17" name="Picture 16">
            <a:extLst>
              <a:ext uri="{FF2B5EF4-FFF2-40B4-BE49-F238E27FC236}">
                <a16:creationId xmlns:a16="http://schemas.microsoft.com/office/drawing/2014/main" id="{F4A0D940-65C4-0848-AD03-793207D42618}"/>
              </a:ext>
            </a:extLst>
          </p:cNvPr>
          <p:cNvPicPr>
            <a:picLocks noChangeAspect="1"/>
          </p:cNvPicPr>
          <p:nvPr/>
        </p:nvPicPr>
        <p:blipFill>
          <a:blip r:embed="rId4"/>
          <a:stretch>
            <a:fillRect/>
          </a:stretch>
        </p:blipFill>
        <p:spPr>
          <a:xfrm>
            <a:off x="6781800" y="2271355"/>
            <a:ext cx="558288" cy="954493"/>
          </a:xfrm>
          <a:prstGeom prst="rect">
            <a:avLst/>
          </a:prstGeom>
        </p:spPr>
      </p:pic>
      <p:pic>
        <p:nvPicPr>
          <p:cNvPr id="18" name="Picture 17">
            <a:extLst>
              <a:ext uri="{FF2B5EF4-FFF2-40B4-BE49-F238E27FC236}">
                <a16:creationId xmlns:a16="http://schemas.microsoft.com/office/drawing/2014/main" id="{F39724FA-7790-9141-A498-D43BBE1730A5}"/>
              </a:ext>
            </a:extLst>
          </p:cNvPr>
          <p:cNvPicPr>
            <a:picLocks noChangeAspect="1"/>
          </p:cNvPicPr>
          <p:nvPr/>
        </p:nvPicPr>
        <p:blipFill>
          <a:blip r:embed="rId5"/>
          <a:stretch>
            <a:fillRect/>
          </a:stretch>
        </p:blipFill>
        <p:spPr>
          <a:xfrm>
            <a:off x="5884508" y="2268459"/>
            <a:ext cx="559053" cy="998013"/>
          </a:xfrm>
          <a:prstGeom prst="rect">
            <a:avLst/>
          </a:prstGeom>
        </p:spPr>
      </p:pic>
    </p:spTree>
    <p:extLst>
      <p:ext uri="{BB962C8B-B14F-4D97-AF65-F5344CB8AC3E}">
        <p14:creationId xmlns:p14="http://schemas.microsoft.com/office/powerpoint/2010/main" val="1685178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E92913-0A89-5B40-94F0-53BC8ECCC472}"/>
              </a:ext>
            </a:extLst>
          </p:cNvPr>
          <p:cNvSpPr>
            <a:spLocks noGrp="1"/>
          </p:cNvSpPr>
          <p:nvPr>
            <p:ph type="title"/>
          </p:nvPr>
        </p:nvSpPr>
        <p:spPr>
          <a:xfrm>
            <a:off x="0" y="609600"/>
            <a:ext cx="9144000" cy="685800"/>
          </a:xfrm>
        </p:spPr>
        <p:txBody>
          <a:bodyPr/>
          <a:lstStyle/>
          <a:p>
            <a:pPr>
              <a:defRPr/>
            </a:pPr>
            <a:r>
              <a:rPr 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THE LANGUAGE OF CREDIT</a:t>
            </a:r>
          </a:p>
        </p:txBody>
      </p:sp>
      <p:sp>
        <p:nvSpPr>
          <p:cNvPr id="112643" name="Content Placeholder 7">
            <a:extLst>
              <a:ext uri="{FF2B5EF4-FFF2-40B4-BE49-F238E27FC236}">
                <a16:creationId xmlns:a16="http://schemas.microsoft.com/office/drawing/2014/main" id="{453DD628-6E75-B546-A80E-E76430C3F5CB}"/>
              </a:ext>
            </a:extLst>
          </p:cNvPr>
          <p:cNvSpPr>
            <a:spLocks noGrp="1"/>
          </p:cNvSpPr>
          <p:nvPr>
            <p:ph idx="1"/>
          </p:nvPr>
        </p:nvSpPr>
        <p:spPr>
          <a:xfrm>
            <a:off x="457200" y="1981200"/>
            <a:ext cx="8229600" cy="4525963"/>
          </a:xfrm>
        </p:spPr>
        <p:txBody>
          <a:bodyPr/>
          <a:lstStyle/>
          <a:p>
            <a:pPr marL="0" indent="0" algn="ctr">
              <a:buFontTx/>
              <a:buNone/>
            </a:pPr>
            <a:r>
              <a:rPr lang="en-US" altLang="en-US"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Buying on Credit </a:t>
            </a:r>
          </a:p>
          <a:p>
            <a:pPr marL="0" indent="0" algn="ctr">
              <a:buFontTx/>
              <a:buNone/>
            </a:pPr>
            <a:r>
              <a:rPr lang="en-US" altLang="en-US" sz="2400" dirty="0">
                <a:latin typeface="Arial Rounded MT Bold" panose="020F0704030504030204" pitchFamily="34" charset="77"/>
              </a:rPr>
              <a:t>Making a purchase now and promising to repay later</a:t>
            </a:r>
          </a:p>
          <a:p>
            <a:pPr marL="0" indent="0" algn="ctr">
              <a:spcBef>
                <a:spcPts val="1800"/>
              </a:spcBef>
              <a:buFontTx/>
              <a:buNone/>
            </a:pPr>
            <a:r>
              <a:rPr lang="en-US" altLang="en-US"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Principal     $</a:t>
            </a:r>
          </a:p>
          <a:p>
            <a:pPr marL="0" indent="0" algn="ctr">
              <a:buFontTx/>
              <a:buNone/>
            </a:pPr>
            <a:r>
              <a:rPr lang="en-US" altLang="en-US" sz="2400" dirty="0">
                <a:latin typeface="Arial Rounded MT Bold" panose="020F0704030504030204" pitchFamily="34" charset="77"/>
              </a:rPr>
              <a:t>the cost of the item bought on credit</a:t>
            </a:r>
            <a:br>
              <a:rPr lang="en-US" altLang="en-US" sz="2400" dirty="0">
                <a:latin typeface="Arial Rounded MT Bold" panose="020F0704030504030204" pitchFamily="34" charset="77"/>
              </a:rPr>
            </a:br>
            <a:r>
              <a:rPr lang="en-US" altLang="en-US" sz="2400" dirty="0">
                <a:latin typeface="Arial Rounded MT Bold" panose="020F0704030504030204" pitchFamily="34" charset="77"/>
              </a:rPr>
              <a:t>or the amount of money borrowed </a:t>
            </a:r>
          </a:p>
          <a:p>
            <a:pPr marL="0" indent="0" algn="ctr">
              <a:spcBef>
                <a:spcPts val="1800"/>
              </a:spcBef>
              <a:buFontTx/>
              <a:buNone/>
            </a:pPr>
            <a:r>
              <a:rPr lang="en-US" altLang="en-US" b="1"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Interest     %</a:t>
            </a:r>
          </a:p>
          <a:p>
            <a:pPr marL="0" indent="0" algn="ctr">
              <a:buFontTx/>
              <a:buNone/>
            </a:pPr>
            <a:r>
              <a:rPr lang="en-US" altLang="en-US" sz="2400" dirty="0">
                <a:latin typeface="Arial Rounded MT Bold" panose="020F0704030504030204" pitchFamily="34" charset="77"/>
              </a:rPr>
              <a:t>What the lender charges for using credit</a:t>
            </a:r>
            <a:br>
              <a:rPr lang="en-US" altLang="en-US" sz="2400" dirty="0">
                <a:latin typeface="Arial Rounded MT Bold" panose="020F0704030504030204" pitchFamily="34" charset="77"/>
              </a:rPr>
            </a:br>
            <a:r>
              <a:rPr lang="en-US" altLang="en-US" sz="2400" dirty="0">
                <a:latin typeface="Arial Rounded MT Bold" panose="020F0704030504030204" pitchFamily="34" charset="77"/>
              </a:rPr>
              <a:t>usually a percentage of the principal</a:t>
            </a:r>
            <a:endParaRPr lang="en-US" altLang="en-US" dirty="0">
              <a:latin typeface="Arial Rounded MT Bold" panose="020F0704030504030204" pitchFamily="34" charset="77"/>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88215F-AF1C-6940-A8F4-7B3E46981873}"/>
              </a:ext>
            </a:extLst>
          </p:cNvPr>
          <p:cNvSpPr>
            <a:spLocks noGrp="1"/>
          </p:cNvSpPr>
          <p:nvPr>
            <p:ph type="title"/>
          </p:nvPr>
        </p:nvSpPr>
        <p:spPr>
          <a:xfrm>
            <a:off x="0" y="457200"/>
            <a:ext cx="9144000" cy="742950"/>
          </a:xfrm>
        </p:spPr>
        <p:txBody>
          <a:bodyPr/>
          <a:lstStyle/>
          <a:p>
            <a:pPr>
              <a:defRPr/>
            </a:pPr>
            <a:r>
              <a:rPr 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ADDING IT UP</a:t>
            </a:r>
          </a:p>
        </p:txBody>
      </p:sp>
      <p:sp>
        <p:nvSpPr>
          <p:cNvPr id="114691" name="Content Placeholder 7">
            <a:extLst>
              <a:ext uri="{FF2B5EF4-FFF2-40B4-BE49-F238E27FC236}">
                <a16:creationId xmlns:a16="http://schemas.microsoft.com/office/drawing/2014/main" id="{B45D4F65-0BD1-824A-8E39-FAFBBB6F66D6}"/>
              </a:ext>
            </a:extLst>
          </p:cNvPr>
          <p:cNvSpPr>
            <a:spLocks noGrp="1"/>
          </p:cNvSpPr>
          <p:nvPr>
            <p:ph idx="1"/>
          </p:nvPr>
        </p:nvSpPr>
        <p:spPr>
          <a:xfrm>
            <a:off x="563563" y="1766888"/>
            <a:ext cx="8199438" cy="4478337"/>
          </a:xfrm>
        </p:spPr>
        <p:txBody>
          <a:bodyPr/>
          <a:lstStyle/>
          <a:p>
            <a:pPr marL="0" indent="0">
              <a:spcBef>
                <a:spcPts val="1200"/>
              </a:spcBef>
              <a:buFontTx/>
              <a:buNone/>
            </a:pPr>
            <a:r>
              <a:rPr lang="en-US" altLang="en-US" sz="2400" dirty="0">
                <a:latin typeface="Arial Rounded MT Bold" panose="020F0704030504030204" pitchFamily="34" charset="77"/>
              </a:rPr>
              <a:t>Jesse’s brother had a flat tire on his car, but he didn’t have the money on hand to buy a new tire that day. </a:t>
            </a:r>
          </a:p>
          <a:p>
            <a:pPr marL="0" indent="0">
              <a:spcBef>
                <a:spcPts val="1200"/>
              </a:spcBef>
              <a:buFontTx/>
              <a:buNone/>
            </a:pPr>
            <a:r>
              <a:rPr lang="en-US" altLang="en-US" sz="2400" dirty="0">
                <a:latin typeface="Arial Rounded MT Bold" panose="020F0704030504030204" pitchFamily="34" charset="77"/>
              </a:rPr>
              <a:t>He was able to purchase a new tire by arranging to repay the $150 owed (</a:t>
            </a:r>
            <a:r>
              <a:rPr lang="en-US" altLang="en-US" sz="24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principal</a:t>
            </a:r>
            <a:r>
              <a:rPr lang="en-US" altLang="en-US" sz="2400" dirty="0">
                <a:latin typeface="Arial Rounded MT Bold" panose="020F0704030504030204" pitchFamily="34" charset="77"/>
              </a:rPr>
              <a:t>) for the tire plus 22 percent (</a:t>
            </a:r>
            <a:r>
              <a:rPr lang="en-US" altLang="en-US" sz="24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interest</a:t>
            </a:r>
            <a:r>
              <a:rPr lang="en-US" altLang="en-US" sz="2400" dirty="0">
                <a:latin typeface="Arial Rounded MT Bold" panose="020F0704030504030204" pitchFamily="34" charset="77"/>
              </a:rPr>
              <a:t>) in 90 days. </a:t>
            </a:r>
          </a:p>
          <a:p>
            <a:pPr marL="0" indent="0" algn="ctr">
              <a:spcBef>
                <a:spcPts val="1200"/>
              </a:spcBef>
              <a:buFontTx/>
              <a:buNone/>
            </a:pPr>
            <a:endParaRPr lang="en-US" altLang="en-US" sz="2400" i="1" dirty="0">
              <a:latin typeface="Arial Rounded MT Bold" panose="020F0704030504030204" pitchFamily="34" charset="77"/>
            </a:endParaRPr>
          </a:p>
          <a:p>
            <a:pPr marL="0" indent="0" algn="ctr">
              <a:spcBef>
                <a:spcPts val="1200"/>
              </a:spcBef>
              <a:buFontTx/>
              <a:buNone/>
            </a:pPr>
            <a:r>
              <a:rPr lang="en-US" altLang="en-US" sz="2000" i="1" dirty="0">
                <a:latin typeface="Arial Rounded MT Bold" panose="020F0704030504030204" pitchFamily="34" charset="77"/>
              </a:rPr>
              <a:t>Will Jesse pay more or less than $150 for the tire?</a:t>
            </a:r>
          </a:p>
          <a:p>
            <a:pPr marL="0" indent="0" algn="ctr">
              <a:spcBef>
                <a:spcPct val="0"/>
              </a:spcBef>
              <a:buFontTx/>
              <a:buNone/>
            </a:pPr>
            <a:r>
              <a:rPr lang="en-US" altLang="en-US" sz="2000" i="1" dirty="0">
                <a:latin typeface="Arial Rounded MT Bold" panose="020F0704030504030204" pitchFamily="34" charset="77"/>
              </a:rPr>
              <a:t>How could Jesse have avoided paying</a:t>
            </a:r>
            <a:br>
              <a:rPr lang="en-US" altLang="en-US" sz="2000" i="1" dirty="0">
                <a:latin typeface="Arial Rounded MT Bold" panose="020F0704030504030204" pitchFamily="34" charset="77"/>
              </a:rPr>
            </a:br>
            <a:r>
              <a:rPr lang="en-US" altLang="en-US" sz="2000" i="1" dirty="0">
                <a:latin typeface="Arial Rounded MT Bold" panose="020F0704030504030204" pitchFamily="34" charset="77"/>
              </a:rPr>
              <a:t>more than the cost of the tire?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0D6F3E-37B8-F147-8718-963076AE86C1}"/>
              </a:ext>
            </a:extLst>
          </p:cNvPr>
          <p:cNvSpPr>
            <a:spLocks noGrp="1"/>
          </p:cNvSpPr>
          <p:nvPr>
            <p:ph type="title"/>
          </p:nvPr>
        </p:nvSpPr>
        <p:spPr>
          <a:xfrm>
            <a:off x="0" y="533400"/>
            <a:ext cx="9144000" cy="700088"/>
          </a:xfrm>
        </p:spPr>
        <p:txBody>
          <a:bodyPr/>
          <a:lstStyle/>
          <a:p>
            <a:pPr>
              <a:defRPr/>
            </a:pPr>
            <a:r>
              <a:rPr 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SIMPLE INTEREST</a:t>
            </a:r>
          </a:p>
        </p:txBody>
      </p:sp>
      <p:sp>
        <p:nvSpPr>
          <p:cNvPr id="10" name="TextBox 9">
            <a:extLst>
              <a:ext uri="{FF2B5EF4-FFF2-40B4-BE49-F238E27FC236}">
                <a16:creationId xmlns:a16="http://schemas.microsoft.com/office/drawing/2014/main" id="{2397C1CD-B6FD-4F41-9A90-62C106FC386F}"/>
              </a:ext>
            </a:extLst>
          </p:cNvPr>
          <p:cNvSpPr txBox="1"/>
          <p:nvPr/>
        </p:nvSpPr>
        <p:spPr>
          <a:xfrm>
            <a:off x="2438400" y="1849438"/>
            <a:ext cx="4267200" cy="830997"/>
          </a:xfrm>
          <a:prstGeom prst="rect">
            <a:avLst/>
          </a:prstGeom>
          <a:noFill/>
        </p:spPr>
        <p:txBody>
          <a:bodyPr wrap="square">
            <a:spAutoFit/>
          </a:bodyPr>
          <a:lstStyle/>
          <a:p>
            <a:pPr algn="ctr">
              <a:defRPr/>
            </a:pPr>
            <a:r>
              <a:rPr lang="en-US" sz="48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I = P x R x T</a:t>
            </a:r>
          </a:p>
        </p:txBody>
      </p:sp>
      <p:sp>
        <p:nvSpPr>
          <p:cNvPr id="14" name="TextBox 13">
            <a:extLst>
              <a:ext uri="{FF2B5EF4-FFF2-40B4-BE49-F238E27FC236}">
                <a16:creationId xmlns:a16="http://schemas.microsoft.com/office/drawing/2014/main" id="{0A99E6BE-CB0D-1046-8FFE-C005703BD754}"/>
              </a:ext>
            </a:extLst>
          </p:cNvPr>
          <p:cNvSpPr txBox="1"/>
          <p:nvPr/>
        </p:nvSpPr>
        <p:spPr>
          <a:xfrm>
            <a:off x="1610106" y="6031126"/>
            <a:ext cx="2971800" cy="338554"/>
          </a:xfrm>
          <a:prstGeom prst="rect">
            <a:avLst/>
          </a:prstGeom>
          <a:noFill/>
        </p:spPr>
        <p:txBody>
          <a:bodyPr>
            <a:spAutoFit/>
          </a:bodyPr>
          <a:lstStyle/>
          <a:p>
            <a:pPr>
              <a:defRPr/>
            </a:pPr>
            <a:r>
              <a:rPr lang="en-US" sz="1600" dirty="0">
                <a:latin typeface="Arial Rounded MT Bold" panose="020F0704030504030204" pitchFamily="34" charset="77"/>
              </a:rPr>
              <a:t>Solving for I (Interest)</a:t>
            </a:r>
          </a:p>
        </p:txBody>
      </p:sp>
      <p:cxnSp>
        <p:nvCxnSpPr>
          <p:cNvPr id="19" name="Straight Connector 18">
            <a:extLst>
              <a:ext uri="{FF2B5EF4-FFF2-40B4-BE49-F238E27FC236}">
                <a16:creationId xmlns:a16="http://schemas.microsoft.com/office/drawing/2014/main" id="{DC140250-DEE3-C14F-94DF-66B5CFEBCE41}"/>
              </a:ext>
            </a:extLst>
          </p:cNvPr>
          <p:cNvCxnSpPr>
            <a:cxnSpLocks/>
          </p:cNvCxnSpPr>
          <p:nvPr/>
        </p:nvCxnSpPr>
        <p:spPr>
          <a:xfrm>
            <a:off x="8686800" y="6570725"/>
            <a:ext cx="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5D832AEA-4902-774B-9120-B87171B8B8E5}"/>
              </a:ext>
            </a:extLst>
          </p:cNvPr>
          <p:cNvGrpSpPr/>
          <p:nvPr/>
        </p:nvGrpSpPr>
        <p:grpSpPr>
          <a:xfrm>
            <a:off x="685800" y="3428999"/>
            <a:ext cx="8001000" cy="1736726"/>
            <a:chOff x="685800" y="3428999"/>
            <a:chExt cx="8001000" cy="1736726"/>
          </a:xfrm>
        </p:grpSpPr>
        <p:sp>
          <p:nvSpPr>
            <p:cNvPr id="2" name="Rectangle 1">
              <a:extLst>
                <a:ext uri="{FF2B5EF4-FFF2-40B4-BE49-F238E27FC236}">
                  <a16:creationId xmlns:a16="http://schemas.microsoft.com/office/drawing/2014/main" id="{2C7413E7-4754-C342-B45C-02F9E7DCDA69}"/>
                </a:ext>
              </a:extLst>
            </p:cNvPr>
            <p:cNvSpPr/>
            <p:nvPr/>
          </p:nvSpPr>
          <p:spPr>
            <a:xfrm>
              <a:off x="685800" y="3429000"/>
              <a:ext cx="8001000" cy="1736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4" name="Straight Connector 3">
              <a:extLst>
                <a:ext uri="{FF2B5EF4-FFF2-40B4-BE49-F238E27FC236}">
                  <a16:creationId xmlns:a16="http://schemas.microsoft.com/office/drawing/2014/main" id="{82A09EF3-8A8D-9D43-84FE-5A72445D5B33}"/>
                </a:ext>
              </a:extLst>
            </p:cNvPr>
            <p:cNvCxnSpPr/>
            <p:nvPr/>
          </p:nvCxnSpPr>
          <p:spPr>
            <a:xfrm>
              <a:off x="2152650" y="3428999"/>
              <a:ext cx="0" cy="1736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74E3A4-7E74-FA46-851B-8F178AD2D816}"/>
                </a:ext>
              </a:extLst>
            </p:cNvPr>
            <p:cNvCxnSpPr/>
            <p:nvPr/>
          </p:nvCxnSpPr>
          <p:spPr>
            <a:xfrm>
              <a:off x="4362450" y="3428999"/>
              <a:ext cx="0" cy="1736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4D5780-C7B2-4148-BAFC-9DA85977AED5}"/>
                </a:ext>
              </a:extLst>
            </p:cNvPr>
            <p:cNvCxnSpPr/>
            <p:nvPr/>
          </p:nvCxnSpPr>
          <p:spPr>
            <a:xfrm>
              <a:off x="2990850" y="3428999"/>
              <a:ext cx="0" cy="1736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5E010C-00B6-F44A-A139-296CBAC3FBD0}"/>
                </a:ext>
              </a:extLst>
            </p:cNvPr>
            <p:cNvCxnSpPr/>
            <p:nvPr/>
          </p:nvCxnSpPr>
          <p:spPr>
            <a:xfrm>
              <a:off x="5240274" y="3428999"/>
              <a:ext cx="0" cy="1736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DB0F16-87B5-E94D-B311-378E0FD3B6AC}"/>
                </a:ext>
              </a:extLst>
            </p:cNvPr>
            <p:cNvCxnSpPr/>
            <p:nvPr/>
          </p:nvCxnSpPr>
          <p:spPr>
            <a:xfrm>
              <a:off x="6877050" y="3428999"/>
              <a:ext cx="0" cy="1736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0539A2-443C-CA4F-8CD1-EDF744D86A9A}"/>
                </a:ext>
              </a:extLst>
            </p:cNvPr>
            <p:cNvCxnSpPr/>
            <p:nvPr/>
          </p:nvCxnSpPr>
          <p:spPr>
            <a:xfrm>
              <a:off x="7544562" y="3428999"/>
              <a:ext cx="0" cy="1736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E0995F-6A07-9346-A01E-C968CAB473D5}"/>
                </a:ext>
              </a:extLst>
            </p:cNvPr>
            <p:cNvCxnSpPr>
              <a:cxnSpLocks/>
            </p:cNvCxnSpPr>
            <p:nvPr/>
          </p:nvCxnSpPr>
          <p:spPr>
            <a:xfrm flipH="1">
              <a:off x="685800" y="4437125"/>
              <a:ext cx="800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3695FD3C-B05A-F746-AB40-290646E00025}"/>
              </a:ext>
            </a:extLst>
          </p:cNvPr>
          <p:cNvSpPr/>
          <p:nvPr/>
        </p:nvSpPr>
        <p:spPr>
          <a:xfrm>
            <a:off x="629413" y="3613213"/>
            <a:ext cx="1562100" cy="584775"/>
          </a:xfrm>
          <a:prstGeom prst="rect">
            <a:avLst/>
          </a:prstGeom>
        </p:spPr>
        <p:txBody>
          <a:bodyPr wrap="square">
            <a:spAutoFit/>
          </a:bodyPr>
          <a:lstStyle/>
          <a:p>
            <a:pPr algn="ctr"/>
            <a:r>
              <a:rPr lang="en-US" sz="1600" dirty="0">
                <a:latin typeface="Arial Rounded MT Bold" panose="020F0704030504030204" pitchFamily="34" charset="77"/>
              </a:rPr>
              <a:t>Interest</a:t>
            </a:r>
            <a:br>
              <a:rPr lang="en-US" sz="1600" dirty="0">
                <a:latin typeface="Arial Rounded MT Bold" panose="020F0704030504030204" pitchFamily="34" charset="77"/>
              </a:rPr>
            </a:br>
            <a:r>
              <a:rPr lang="en-US" sz="1600" dirty="0">
                <a:latin typeface="Arial Rounded MT Bold" panose="020F0704030504030204" pitchFamily="34" charset="77"/>
              </a:rPr>
              <a:t>(In Dollars)</a:t>
            </a:r>
          </a:p>
        </p:txBody>
      </p:sp>
      <p:sp>
        <p:nvSpPr>
          <p:cNvPr id="24" name="Rectangle 23">
            <a:extLst>
              <a:ext uri="{FF2B5EF4-FFF2-40B4-BE49-F238E27FC236}">
                <a16:creationId xmlns:a16="http://schemas.microsoft.com/office/drawing/2014/main" id="{9DD340CA-33E4-9F4F-977B-C9ABB9ED3823}"/>
              </a:ext>
            </a:extLst>
          </p:cNvPr>
          <p:cNvSpPr/>
          <p:nvPr/>
        </p:nvSpPr>
        <p:spPr>
          <a:xfrm>
            <a:off x="2914651" y="3613213"/>
            <a:ext cx="1562100" cy="584775"/>
          </a:xfrm>
          <a:prstGeom prst="rect">
            <a:avLst/>
          </a:prstGeom>
        </p:spPr>
        <p:txBody>
          <a:bodyPr wrap="square">
            <a:spAutoFit/>
          </a:bodyPr>
          <a:lstStyle/>
          <a:p>
            <a:pPr algn="ctr"/>
            <a:r>
              <a:rPr lang="en-US" sz="1600" dirty="0">
                <a:latin typeface="Arial Rounded MT Bold" panose="020F0704030504030204" pitchFamily="34" charset="77"/>
              </a:rPr>
              <a:t>Principle</a:t>
            </a:r>
            <a:br>
              <a:rPr lang="en-US" sz="1600" dirty="0">
                <a:latin typeface="Arial Rounded MT Bold" panose="020F0704030504030204" pitchFamily="34" charset="77"/>
              </a:rPr>
            </a:br>
            <a:r>
              <a:rPr lang="en-US" sz="1600" dirty="0">
                <a:latin typeface="Arial Rounded MT Bold" panose="020F0704030504030204" pitchFamily="34" charset="77"/>
              </a:rPr>
              <a:t>(In Dollars)</a:t>
            </a:r>
          </a:p>
        </p:txBody>
      </p:sp>
      <p:sp>
        <p:nvSpPr>
          <p:cNvPr id="25" name="Rectangle 24">
            <a:extLst>
              <a:ext uri="{FF2B5EF4-FFF2-40B4-BE49-F238E27FC236}">
                <a16:creationId xmlns:a16="http://schemas.microsoft.com/office/drawing/2014/main" id="{ECE2BCD5-83A6-2F46-AD31-87AC0E997439}"/>
              </a:ext>
            </a:extLst>
          </p:cNvPr>
          <p:cNvSpPr/>
          <p:nvPr/>
        </p:nvSpPr>
        <p:spPr>
          <a:xfrm>
            <a:off x="5277612" y="3613213"/>
            <a:ext cx="1562100" cy="584775"/>
          </a:xfrm>
          <a:prstGeom prst="rect">
            <a:avLst/>
          </a:prstGeom>
        </p:spPr>
        <p:txBody>
          <a:bodyPr wrap="square">
            <a:spAutoFit/>
          </a:bodyPr>
          <a:lstStyle/>
          <a:p>
            <a:pPr algn="ctr"/>
            <a:r>
              <a:rPr lang="en-US" sz="1600" dirty="0">
                <a:latin typeface="Arial Rounded MT Bold" panose="020F0704030504030204" pitchFamily="34" charset="77"/>
              </a:rPr>
              <a:t>Interest</a:t>
            </a:r>
            <a:br>
              <a:rPr lang="en-US" sz="1600" dirty="0">
                <a:latin typeface="Arial Rounded MT Bold" panose="020F0704030504030204" pitchFamily="34" charset="77"/>
              </a:rPr>
            </a:br>
            <a:r>
              <a:rPr lang="en-US" sz="1600" dirty="0">
                <a:latin typeface="Arial Rounded MT Bold" panose="020F0704030504030204" pitchFamily="34" charset="77"/>
              </a:rPr>
              <a:t>(In Dollars)</a:t>
            </a:r>
          </a:p>
        </p:txBody>
      </p:sp>
      <p:sp>
        <p:nvSpPr>
          <p:cNvPr id="26" name="Rectangle 25">
            <a:extLst>
              <a:ext uri="{FF2B5EF4-FFF2-40B4-BE49-F238E27FC236}">
                <a16:creationId xmlns:a16="http://schemas.microsoft.com/office/drawing/2014/main" id="{66093CEA-184D-C442-B7F4-6DC59CAF68BC}"/>
              </a:ext>
            </a:extLst>
          </p:cNvPr>
          <p:cNvSpPr/>
          <p:nvPr/>
        </p:nvSpPr>
        <p:spPr>
          <a:xfrm>
            <a:off x="7517894" y="3613213"/>
            <a:ext cx="1168906" cy="523220"/>
          </a:xfrm>
          <a:prstGeom prst="rect">
            <a:avLst/>
          </a:prstGeom>
        </p:spPr>
        <p:txBody>
          <a:bodyPr wrap="square">
            <a:spAutoFit/>
          </a:bodyPr>
          <a:lstStyle/>
          <a:p>
            <a:pPr algn="ctr"/>
            <a:r>
              <a:rPr lang="en-US" sz="1600" dirty="0">
                <a:latin typeface="Arial Rounded MT Bold" panose="020F0704030504030204" pitchFamily="34" charset="77"/>
              </a:rPr>
              <a:t>Time</a:t>
            </a:r>
          </a:p>
          <a:p>
            <a:pPr algn="ctr"/>
            <a:r>
              <a:rPr lang="en-US" sz="1200" dirty="0">
                <a:latin typeface="Arial Rounded MT Bold" panose="020F0704030504030204" pitchFamily="34" charset="77"/>
              </a:rPr>
              <a:t>(No of Years)</a:t>
            </a:r>
            <a:endParaRPr lang="en-US" sz="1600" dirty="0">
              <a:latin typeface="Arial Rounded MT Bold" panose="020F0704030504030204" pitchFamily="34" charset="77"/>
            </a:endParaRPr>
          </a:p>
        </p:txBody>
      </p:sp>
      <p:sp>
        <p:nvSpPr>
          <p:cNvPr id="27" name="Rectangle 26">
            <a:extLst>
              <a:ext uri="{FF2B5EF4-FFF2-40B4-BE49-F238E27FC236}">
                <a16:creationId xmlns:a16="http://schemas.microsoft.com/office/drawing/2014/main" id="{B9C88509-6370-5240-B77B-7FC67E56D68E}"/>
              </a:ext>
            </a:extLst>
          </p:cNvPr>
          <p:cNvSpPr/>
          <p:nvPr/>
        </p:nvSpPr>
        <p:spPr>
          <a:xfrm>
            <a:off x="982247" y="4604753"/>
            <a:ext cx="873957" cy="400110"/>
          </a:xfrm>
          <a:prstGeom prst="rect">
            <a:avLst/>
          </a:prstGeom>
        </p:spPr>
        <p:txBody>
          <a:bodyPr wrap="none">
            <a:spAutoFit/>
          </a:bodyPr>
          <a:lstStyle/>
          <a:p>
            <a:pPr algn="ctr"/>
            <a:r>
              <a:rPr lang="en-US" sz="2000" b="1" dirty="0">
                <a:solidFill>
                  <a:srgbClr val="F38741"/>
                </a:solidFill>
                <a:effectLst>
                  <a:innerShdw blurRad="63500" dist="50800" dir="16200000">
                    <a:prstClr val="black">
                      <a:alpha val="50000"/>
                    </a:prstClr>
                  </a:innerShdw>
                </a:effectLst>
                <a:latin typeface="Arial Rounded MT Bold" panose="020F0704030504030204" pitchFamily="34" charset="77"/>
              </a:rPr>
              <a:t>$8.25</a:t>
            </a:r>
          </a:p>
        </p:txBody>
      </p:sp>
      <p:sp>
        <p:nvSpPr>
          <p:cNvPr id="28" name="Rectangle 27">
            <a:extLst>
              <a:ext uri="{FF2B5EF4-FFF2-40B4-BE49-F238E27FC236}">
                <a16:creationId xmlns:a16="http://schemas.microsoft.com/office/drawing/2014/main" id="{3CF51CAC-EA9D-704F-A467-CE72CEC870FF}"/>
              </a:ext>
            </a:extLst>
          </p:cNvPr>
          <p:cNvSpPr/>
          <p:nvPr/>
        </p:nvSpPr>
        <p:spPr>
          <a:xfrm>
            <a:off x="3279747" y="4604753"/>
            <a:ext cx="793807" cy="400110"/>
          </a:xfrm>
          <a:prstGeom prst="rect">
            <a:avLst/>
          </a:prstGeom>
        </p:spPr>
        <p:txBody>
          <a:bodyPr wrap="none">
            <a:spAutoFit/>
          </a:bodyPr>
          <a:lstStyle/>
          <a:p>
            <a:pPr algn="ctr"/>
            <a:r>
              <a:rPr lang="en-US" sz="2000" b="1" dirty="0">
                <a:solidFill>
                  <a:srgbClr val="F38741"/>
                </a:solidFill>
                <a:effectLst>
                  <a:innerShdw blurRad="63500" dist="50800" dir="16200000">
                    <a:prstClr val="black">
                      <a:alpha val="50000"/>
                    </a:prstClr>
                  </a:innerShdw>
                </a:effectLst>
                <a:latin typeface="Arial Rounded MT Bold" panose="020F0704030504030204" pitchFamily="34" charset="77"/>
              </a:rPr>
              <a:t>$150</a:t>
            </a:r>
          </a:p>
        </p:txBody>
      </p:sp>
      <p:sp>
        <p:nvSpPr>
          <p:cNvPr id="29" name="Rectangle 28">
            <a:extLst>
              <a:ext uri="{FF2B5EF4-FFF2-40B4-BE49-F238E27FC236}">
                <a16:creationId xmlns:a16="http://schemas.microsoft.com/office/drawing/2014/main" id="{06666CCA-DD49-434E-A40A-095E70C6D17E}"/>
              </a:ext>
            </a:extLst>
          </p:cNvPr>
          <p:cNvSpPr/>
          <p:nvPr/>
        </p:nvSpPr>
        <p:spPr>
          <a:xfrm>
            <a:off x="5723776" y="4604753"/>
            <a:ext cx="569387" cy="400110"/>
          </a:xfrm>
          <a:prstGeom prst="rect">
            <a:avLst/>
          </a:prstGeom>
        </p:spPr>
        <p:txBody>
          <a:bodyPr wrap="none">
            <a:spAutoFit/>
          </a:bodyPr>
          <a:lstStyle/>
          <a:p>
            <a:pPr algn="ctr"/>
            <a:r>
              <a:rPr lang="en-US" sz="2000" b="1" dirty="0">
                <a:solidFill>
                  <a:srgbClr val="F38741"/>
                </a:solidFill>
                <a:effectLst>
                  <a:innerShdw blurRad="63500" dist="50800" dir="16200000">
                    <a:prstClr val="black">
                      <a:alpha val="50000"/>
                    </a:prstClr>
                  </a:innerShdw>
                </a:effectLst>
                <a:latin typeface="Arial Rounded MT Bold" panose="020F0704030504030204" pitchFamily="34" charset="77"/>
              </a:rPr>
              <a:t>.22</a:t>
            </a:r>
          </a:p>
        </p:txBody>
      </p:sp>
      <p:sp>
        <p:nvSpPr>
          <p:cNvPr id="30" name="Rectangle 29">
            <a:extLst>
              <a:ext uri="{FF2B5EF4-FFF2-40B4-BE49-F238E27FC236}">
                <a16:creationId xmlns:a16="http://schemas.microsoft.com/office/drawing/2014/main" id="{D047B509-1318-A841-A0CB-F87C5ABF9565}"/>
              </a:ext>
            </a:extLst>
          </p:cNvPr>
          <p:cNvSpPr/>
          <p:nvPr/>
        </p:nvSpPr>
        <p:spPr>
          <a:xfrm>
            <a:off x="7745618" y="4604753"/>
            <a:ext cx="713657" cy="400110"/>
          </a:xfrm>
          <a:prstGeom prst="rect">
            <a:avLst/>
          </a:prstGeom>
        </p:spPr>
        <p:txBody>
          <a:bodyPr wrap="none">
            <a:spAutoFit/>
          </a:bodyPr>
          <a:lstStyle/>
          <a:p>
            <a:pPr algn="ctr"/>
            <a:r>
              <a:rPr lang="en-US" sz="2000" b="1" dirty="0">
                <a:solidFill>
                  <a:srgbClr val="F38741"/>
                </a:solidFill>
                <a:effectLst>
                  <a:innerShdw blurRad="63500" dist="50800" dir="16200000">
                    <a:prstClr val="black">
                      <a:alpha val="50000"/>
                    </a:prstClr>
                  </a:innerShdw>
                </a:effectLst>
                <a:latin typeface="Arial Rounded MT Bold" panose="020F0704030504030204" pitchFamily="34" charset="77"/>
              </a:rPr>
              <a:t>3/12</a:t>
            </a:r>
          </a:p>
        </p:txBody>
      </p:sp>
      <p:sp>
        <p:nvSpPr>
          <p:cNvPr id="12" name="Oval 11">
            <a:extLst>
              <a:ext uri="{FF2B5EF4-FFF2-40B4-BE49-F238E27FC236}">
                <a16:creationId xmlns:a16="http://schemas.microsoft.com/office/drawing/2014/main" id="{4FD9C1D2-992D-6B49-BEBE-AF4BDC0598E1}"/>
              </a:ext>
            </a:extLst>
          </p:cNvPr>
          <p:cNvSpPr/>
          <p:nvPr/>
        </p:nvSpPr>
        <p:spPr>
          <a:xfrm>
            <a:off x="561594" y="4294402"/>
            <a:ext cx="1734312" cy="9802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Striped Right Arrow 31">
            <a:extLst>
              <a:ext uri="{FF2B5EF4-FFF2-40B4-BE49-F238E27FC236}">
                <a16:creationId xmlns:a16="http://schemas.microsoft.com/office/drawing/2014/main" id="{FF8267BA-29BE-B149-8F08-A969B3E4F474}"/>
              </a:ext>
            </a:extLst>
          </p:cNvPr>
          <p:cNvSpPr/>
          <p:nvPr/>
        </p:nvSpPr>
        <p:spPr>
          <a:xfrm rot="16200000">
            <a:off x="927927" y="5578489"/>
            <a:ext cx="936035" cy="708586"/>
          </a:xfrm>
          <a:prstGeom prst="stripedRightArrow">
            <a:avLst>
              <a:gd name="adj1" fmla="val 50000"/>
              <a:gd name="adj2" fmla="val 70091"/>
            </a:avLst>
          </a:prstGeom>
          <a:solidFill>
            <a:srgbClr val="F38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E450A8D-5846-B44E-953F-119F0D447C30}"/>
              </a:ext>
            </a:extLst>
          </p:cNvPr>
          <p:cNvSpPr/>
          <p:nvPr/>
        </p:nvSpPr>
        <p:spPr>
          <a:xfrm>
            <a:off x="2331199" y="3665909"/>
            <a:ext cx="519302" cy="523220"/>
          </a:xfrm>
          <a:prstGeom prst="rect">
            <a:avLst/>
          </a:prstGeom>
        </p:spPr>
        <p:txBody>
          <a:bodyPr wrap="square">
            <a:spAutoFit/>
          </a:bodyPr>
          <a:lstStyle/>
          <a:p>
            <a:pPr algn="ctr"/>
            <a:r>
              <a:rPr lang="en-US" sz="2800" dirty="0">
                <a:latin typeface="Arial Rounded MT Bold" panose="020F0704030504030204" pitchFamily="34" charset="77"/>
              </a:rPr>
              <a:t>=</a:t>
            </a:r>
          </a:p>
        </p:txBody>
      </p:sp>
      <p:sp>
        <p:nvSpPr>
          <p:cNvPr id="33" name="Rectangle 32">
            <a:extLst>
              <a:ext uri="{FF2B5EF4-FFF2-40B4-BE49-F238E27FC236}">
                <a16:creationId xmlns:a16="http://schemas.microsoft.com/office/drawing/2014/main" id="{D5D7EE8E-2E81-8B46-8E97-9B80B673BEE0}"/>
              </a:ext>
            </a:extLst>
          </p:cNvPr>
          <p:cNvSpPr/>
          <p:nvPr/>
        </p:nvSpPr>
        <p:spPr>
          <a:xfrm>
            <a:off x="4546060" y="3737245"/>
            <a:ext cx="519302" cy="400110"/>
          </a:xfrm>
          <a:prstGeom prst="rect">
            <a:avLst/>
          </a:prstGeom>
        </p:spPr>
        <p:txBody>
          <a:bodyPr wrap="square">
            <a:spAutoFit/>
          </a:bodyPr>
          <a:lstStyle/>
          <a:p>
            <a:pPr algn="ctr"/>
            <a:r>
              <a:rPr lang="en-US" sz="2000" dirty="0">
                <a:latin typeface="Arial Rounded MT Bold" panose="020F0704030504030204" pitchFamily="34" charset="77"/>
              </a:rPr>
              <a:t>X</a:t>
            </a:r>
          </a:p>
        </p:txBody>
      </p:sp>
      <p:sp>
        <p:nvSpPr>
          <p:cNvPr id="34" name="Rectangle 33">
            <a:extLst>
              <a:ext uri="{FF2B5EF4-FFF2-40B4-BE49-F238E27FC236}">
                <a16:creationId xmlns:a16="http://schemas.microsoft.com/office/drawing/2014/main" id="{CABF1EC3-2925-5647-935A-4C1BA27F8EA7}"/>
              </a:ext>
            </a:extLst>
          </p:cNvPr>
          <p:cNvSpPr/>
          <p:nvPr/>
        </p:nvSpPr>
        <p:spPr>
          <a:xfrm>
            <a:off x="6961253" y="3737245"/>
            <a:ext cx="519302" cy="400110"/>
          </a:xfrm>
          <a:prstGeom prst="rect">
            <a:avLst/>
          </a:prstGeom>
        </p:spPr>
        <p:txBody>
          <a:bodyPr wrap="square">
            <a:spAutoFit/>
          </a:bodyPr>
          <a:lstStyle/>
          <a:p>
            <a:pPr algn="ctr"/>
            <a:r>
              <a:rPr lang="en-US" sz="2000" dirty="0">
                <a:latin typeface="Arial Rounded MT Bold" panose="020F0704030504030204" pitchFamily="34" charset="77"/>
              </a:rPr>
              <a:t>X</a:t>
            </a:r>
          </a:p>
        </p:txBody>
      </p:sp>
      <p:sp>
        <p:nvSpPr>
          <p:cNvPr id="36" name="Rectangle 35">
            <a:extLst>
              <a:ext uri="{FF2B5EF4-FFF2-40B4-BE49-F238E27FC236}">
                <a16:creationId xmlns:a16="http://schemas.microsoft.com/office/drawing/2014/main" id="{8E8E7A9A-78F7-D84D-93F4-84BC3D68D878}"/>
              </a:ext>
            </a:extLst>
          </p:cNvPr>
          <p:cNvSpPr/>
          <p:nvPr/>
        </p:nvSpPr>
        <p:spPr>
          <a:xfrm>
            <a:off x="2331199" y="4508513"/>
            <a:ext cx="519302" cy="523220"/>
          </a:xfrm>
          <a:prstGeom prst="rect">
            <a:avLst/>
          </a:prstGeom>
        </p:spPr>
        <p:txBody>
          <a:bodyPr wrap="square">
            <a:spAutoFit/>
          </a:bodyPr>
          <a:lstStyle/>
          <a:p>
            <a:pPr algn="ctr"/>
            <a:r>
              <a:rPr lang="en-US" sz="28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a:t>
            </a:r>
          </a:p>
        </p:txBody>
      </p:sp>
      <p:sp>
        <p:nvSpPr>
          <p:cNvPr id="37" name="Rectangle 36">
            <a:extLst>
              <a:ext uri="{FF2B5EF4-FFF2-40B4-BE49-F238E27FC236}">
                <a16:creationId xmlns:a16="http://schemas.microsoft.com/office/drawing/2014/main" id="{7D9F4DA5-B8E2-4543-9502-3323C9428491}"/>
              </a:ext>
            </a:extLst>
          </p:cNvPr>
          <p:cNvSpPr/>
          <p:nvPr/>
        </p:nvSpPr>
        <p:spPr>
          <a:xfrm>
            <a:off x="4546060" y="4579849"/>
            <a:ext cx="519302" cy="400110"/>
          </a:xfrm>
          <a:prstGeom prst="rect">
            <a:avLst/>
          </a:prstGeom>
        </p:spPr>
        <p:txBody>
          <a:bodyPr wrap="square">
            <a:spAutoFit/>
          </a:bodyPr>
          <a:lstStyle/>
          <a:p>
            <a:pPr algn="ctr"/>
            <a:r>
              <a:rPr lang="en-US" sz="20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X</a:t>
            </a:r>
          </a:p>
        </p:txBody>
      </p:sp>
      <p:sp>
        <p:nvSpPr>
          <p:cNvPr id="38" name="Rectangle 37">
            <a:extLst>
              <a:ext uri="{FF2B5EF4-FFF2-40B4-BE49-F238E27FC236}">
                <a16:creationId xmlns:a16="http://schemas.microsoft.com/office/drawing/2014/main" id="{7FA4FE51-A35E-ED44-B6F9-243BA16CD764}"/>
              </a:ext>
            </a:extLst>
          </p:cNvPr>
          <p:cNvSpPr/>
          <p:nvPr/>
        </p:nvSpPr>
        <p:spPr>
          <a:xfrm>
            <a:off x="6961253" y="4579849"/>
            <a:ext cx="519302" cy="400110"/>
          </a:xfrm>
          <a:prstGeom prst="rect">
            <a:avLst/>
          </a:prstGeom>
        </p:spPr>
        <p:txBody>
          <a:bodyPr wrap="square">
            <a:spAutoFit/>
          </a:bodyPr>
          <a:lstStyle/>
          <a:p>
            <a:pPr algn="ctr"/>
            <a:r>
              <a:rPr lang="en-US" sz="2000" dirty="0">
                <a:solidFill>
                  <a:srgbClr val="F38741"/>
                </a:solidFill>
                <a:effectLst>
                  <a:outerShdw blurRad="50800" dist="38100" dir="2700000" algn="tl" rotWithShape="0">
                    <a:prstClr val="black">
                      <a:alpha val="40000"/>
                    </a:prstClr>
                  </a:outerShdw>
                </a:effectLst>
                <a:latin typeface="Arial Rounded MT Bold" panose="020F0704030504030204" pitchFamily="34" charset="77"/>
              </a:rPr>
              <a:t>X</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2157"/>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C345E4-F52E-F848-8511-2B94F29C5A0A}"/>
              </a:ext>
            </a:extLst>
          </p:cNvPr>
          <p:cNvSpPr>
            <a:spLocks noGrp="1"/>
          </p:cNvSpPr>
          <p:nvPr>
            <p:ph type="title"/>
          </p:nvPr>
        </p:nvSpPr>
        <p:spPr>
          <a:xfrm>
            <a:off x="0" y="381000"/>
            <a:ext cx="9144000" cy="762000"/>
          </a:xfrm>
        </p:spPr>
        <p:txBody>
          <a:bodyPr/>
          <a:lstStyle/>
          <a:p>
            <a:pPr>
              <a:defRPr/>
            </a:pPr>
            <a:r>
              <a:rPr lang="en-US" sz="4000" b="1" dirty="0">
                <a:solidFill>
                  <a:srgbClr val="CC9900"/>
                </a:solidFill>
                <a:effectLst>
                  <a:outerShdw blurRad="38100" dist="38100" dir="2700000" algn="tl">
                    <a:srgbClr val="000000">
                      <a:alpha val="43137"/>
                    </a:srgbClr>
                  </a:outerShdw>
                </a:effectLst>
                <a:latin typeface="Arial Rounded MT Bold" panose="020F0704030504030204" pitchFamily="34" charset="77"/>
              </a:rPr>
              <a:t>MORE TERMS TO KNOW</a:t>
            </a:r>
          </a:p>
        </p:txBody>
      </p:sp>
      <p:sp>
        <p:nvSpPr>
          <p:cNvPr id="120835" name="Content Placeholder 7">
            <a:extLst>
              <a:ext uri="{FF2B5EF4-FFF2-40B4-BE49-F238E27FC236}">
                <a16:creationId xmlns:a16="http://schemas.microsoft.com/office/drawing/2014/main" id="{CF9B0550-CCC2-4F44-BE66-5052768B257E}"/>
              </a:ext>
            </a:extLst>
          </p:cNvPr>
          <p:cNvSpPr>
            <a:spLocks noGrp="1"/>
          </p:cNvSpPr>
          <p:nvPr>
            <p:ph idx="1"/>
          </p:nvPr>
        </p:nvSpPr>
        <p:spPr>
          <a:xfrm>
            <a:off x="838200" y="1828800"/>
            <a:ext cx="7696200" cy="4525963"/>
          </a:xfrm>
        </p:spPr>
        <p:txBody>
          <a:bodyPr/>
          <a:lstStyle/>
          <a:p>
            <a:pPr marL="0" indent="0" algn="r">
              <a:buFontTx/>
              <a:buNone/>
            </a:pPr>
            <a:r>
              <a:rPr lang="en-US" altLang="en-US" b="1" dirty="0">
                <a:solidFill>
                  <a:srgbClr val="F38741"/>
                </a:solidFill>
                <a:effectLst>
                  <a:outerShdw blurRad="50800" dist="38100" dir="2700000" algn="tl" rotWithShape="0">
                    <a:prstClr val="black">
                      <a:alpha val="40000"/>
                    </a:prstClr>
                  </a:outerShdw>
                </a:effectLst>
                <a:latin typeface="Franklin Gothic Medium" panose="020B0603020102020204" pitchFamily="34" charset="0"/>
              </a:rPr>
              <a:t>Annual Percentage Rate (APR)%</a:t>
            </a:r>
          </a:p>
          <a:p>
            <a:pPr marL="0" indent="0" algn="r">
              <a:buFontTx/>
              <a:buNone/>
            </a:pPr>
            <a:r>
              <a:rPr lang="en-US" altLang="en-US" sz="2400" dirty="0"/>
              <a:t>Consistent way to report interest;</a:t>
            </a:r>
            <a:br>
              <a:rPr lang="en-US" altLang="en-US" sz="2400" dirty="0"/>
            </a:br>
            <a:r>
              <a:rPr lang="en-US" altLang="en-US" sz="2400" dirty="0"/>
              <a:t>includes interest rate, fees, and loan costs</a:t>
            </a:r>
          </a:p>
          <a:p>
            <a:pPr marL="0" indent="0">
              <a:spcBef>
                <a:spcPts val="1800"/>
              </a:spcBef>
              <a:buFontTx/>
              <a:buNone/>
            </a:pPr>
            <a:r>
              <a:rPr lang="en-US" altLang="en-US" b="1" dirty="0">
                <a:solidFill>
                  <a:srgbClr val="F38741"/>
                </a:solidFill>
                <a:effectLst>
                  <a:outerShdw blurRad="50800" dist="38100" dir="2700000" algn="tl" rotWithShape="0">
                    <a:prstClr val="black">
                      <a:alpha val="40000"/>
                    </a:prstClr>
                  </a:outerShdw>
                </a:effectLst>
                <a:latin typeface="Franklin Gothic Medium" panose="020B0603020102020204" pitchFamily="34" charset="0"/>
              </a:rPr>
              <a:t>Maturity Date</a:t>
            </a:r>
          </a:p>
          <a:p>
            <a:pPr marL="0" indent="0">
              <a:buFontTx/>
              <a:buNone/>
            </a:pPr>
            <a:r>
              <a:rPr lang="en-US" altLang="en-US" sz="2400" dirty="0"/>
              <a:t>When the final payment is due for a loan </a:t>
            </a:r>
          </a:p>
          <a:p>
            <a:pPr marL="0" indent="0" algn="r">
              <a:spcBef>
                <a:spcPts val="1800"/>
              </a:spcBef>
              <a:buFontTx/>
              <a:buNone/>
            </a:pPr>
            <a:r>
              <a:rPr lang="en-US" altLang="en-US" b="1" dirty="0">
                <a:solidFill>
                  <a:srgbClr val="F38741"/>
                </a:solidFill>
                <a:effectLst>
                  <a:outerShdw blurRad="50800" dist="38100" dir="2700000" algn="tl" rotWithShape="0">
                    <a:prstClr val="black">
                      <a:alpha val="40000"/>
                    </a:prstClr>
                  </a:outerShdw>
                </a:effectLst>
                <a:latin typeface="Franklin Gothic Medium" panose="020B0603020102020204" pitchFamily="34" charset="0"/>
              </a:rPr>
              <a:t>Grace Period</a:t>
            </a:r>
          </a:p>
          <a:p>
            <a:pPr marL="0" indent="0" algn="r">
              <a:buFontTx/>
              <a:buNone/>
            </a:pPr>
            <a:r>
              <a:rPr lang="en-US" altLang="en-US" sz="2400" dirty="0"/>
              <a:t>The amount of time before interest</a:t>
            </a:r>
            <a:br>
              <a:rPr lang="en-US" altLang="en-US" sz="2400" dirty="0"/>
            </a:br>
            <a:r>
              <a:rPr lang="en-US" altLang="en-US" sz="2400" dirty="0"/>
              <a:t> starts accumulating on charged purchases</a:t>
            </a:r>
            <a:br>
              <a:rPr lang="en-US" altLang="en-US" sz="2400" dirty="0"/>
            </a:br>
            <a:r>
              <a:rPr lang="en-US" altLang="en-US" sz="2400" dirty="0"/>
              <a:t>if payment is not received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6AA4BAFB4210418CF7C2D7D0D17CFB" ma:contentTypeVersion="18" ma:contentTypeDescription="Create a new document." ma:contentTypeScope="" ma:versionID="5cb59852e7294846158cf54721a170e0">
  <xsd:schema xmlns:xsd="http://www.w3.org/2001/XMLSchema" xmlns:xs="http://www.w3.org/2001/XMLSchema" xmlns:p="http://schemas.microsoft.com/office/2006/metadata/properties" xmlns:ns2="b975291a-8e7b-4dab-a3b2-8690e81db7d3" xmlns:ns3="575b8251-5654-48bd-a9c6-59ab4c3643e1" targetNamespace="http://schemas.microsoft.com/office/2006/metadata/properties" ma:root="true" ma:fieldsID="d936cb05e6605d3b5b24a1fd3a20ad21" ns2:_="" ns3:_="">
    <xsd:import namespace="b975291a-8e7b-4dab-a3b2-8690e81db7d3"/>
    <xsd:import namespace="575b8251-5654-48bd-a9c6-59ab4c3643e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KnowledgeArea" minOccurs="0"/>
                <xsd:element ref="ns2:MediaServiceDateTaken" minOccurs="0"/>
                <xsd:element ref="ns2:Category"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5291a-8e7b-4dab-a3b2-8690e81db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KnowledgeArea" ma:index="19" nillable="true" ma:displayName="Knowledge Area" ma:default="Department" ma:format="Dropdown" ma:internalName="KnowledgeArea">
      <xsd:complexType>
        <xsd:complexContent>
          <xsd:extension base="dms:MultiChoice">
            <xsd:sequence>
              <xsd:element name="Value" maxOccurs="unbounded" minOccurs="0" nillable="true">
                <xsd:simpleType>
                  <xsd:restriction base="dms:Choice">
                    <xsd:enumeration value="Human Development"/>
                    <xsd:enumeration value="Consumer Economics"/>
                    <xsd:enumeration value="Community Health"/>
                    <xsd:enumeration value="Nutrition &amp; Food Safety"/>
                    <xsd:enumeration value="Department"/>
                  </xsd:restriction>
                </xsd:simpleType>
              </xsd:element>
            </xsd:sequence>
          </xsd:extension>
        </xsd:complexContent>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Category" ma:index="21" nillable="true" ma:displayName="Category" ma:internalName="Category">
      <xsd:simpleType>
        <xsd:restriction base="dms:Text">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5b8251-5654-48bd-a9c6-59ab4c3643e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5396e54-e180-441a-8427-8313af174c38}" ma:internalName="TaxCatchAll" ma:showField="CatchAllData" ma:web="575b8251-5654-48bd-a9c6-59ab4c3643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75b8251-5654-48bd-a9c6-59ab4c3643e1" xsi:nil="true"/>
    <lcf76f155ced4ddcb4097134ff3c332f xmlns="b975291a-8e7b-4dab-a3b2-8690e81db7d3">
      <Terms xmlns="http://schemas.microsoft.com/office/infopath/2007/PartnerControls"/>
    </lcf76f155ced4ddcb4097134ff3c332f>
    <KnowledgeArea xmlns="b975291a-8e7b-4dab-a3b2-8690e81db7d3">
      <Value>Department</Value>
    </KnowledgeArea>
    <Category xmlns="b975291a-8e7b-4dab-a3b2-8690e81db7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54D43A-3DFF-40C1-A50F-0155E7DE1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75291a-8e7b-4dab-a3b2-8690e81db7d3"/>
    <ds:schemaRef ds:uri="575b8251-5654-48bd-a9c6-59ab4c364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AE349E-98A2-4D46-B47F-84B297ED99D9}">
  <ds:schemaRefs>
    <ds:schemaRef ds:uri="http://schemas.microsoft.com/office/2006/metadata/properties"/>
    <ds:schemaRef ds:uri="http://schemas.microsoft.com/office/infopath/2007/PartnerControls"/>
    <ds:schemaRef ds:uri="575b8251-5654-48bd-a9c6-59ab4c3643e1"/>
    <ds:schemaRef ds:uri="b975291a-8e7b-4dab-a3b2-8690e81db7d3"/>
  </ds:schemaRefs>
</ds:datastoreItem>
</file>

<file path=customXml/itemProps3.xml><?xml version="1.0" encoding="utf-8"?>
<ds:datastoreItem xmlns:ds="http://schemas.openxmlformats.org/officeDocument/2006/customXml" ds:itemID="{E54C70F4-1E7A-4C43-A959-FA63FD0AD6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17789</TotalTime>
  <Words>1377</Words>
  <Application>Microsoft Office PowerPoint</Application>
  <PresentationFormat>On-screen Show (4:3)</PresentationFormat>
  <Paragraphs>257</Paragraphs>
  <Slides>32</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Arial Rounded MT Bold</vt:lpstr>
      <vt:lpstr>AvantGarde Md BT</vt:lpstr>
      <vt:lpstr>Franklin Gothic Book</vt:lpstr>
      <vt:lpstr>Franklin Gothic Medium</vt:lpstr>
      <vt:lpstr>Jester</vt:lpstr>
      <vt:lpstr>Wingdings</vt:lpstr>
      <vt:lpstr>Default Design</vt:lpstr>
      <vt:lpstr>6_Default Design</vt:lpstr>
      <vt:lpstr>PowerPoint Presentation</vt:lpstr>
      <vt:lpstr>WHAT IS CREDIT?</vt:lpstr>
      <vt:lpstr>PowerPoint Presentation</vt:lpstr>
      <vt:lpstr>TYPES OF CREDIT</vt:lpstr>
      <vt:lpstr>Types of Credit</vt:lpstr>
      <vt:lpstr>THE LANGUAGE OF CREDIT</vt:lpstr>
      <vt:lpstr>ADDING IT UP</vt:lpstr>
      <vt:lpstr>SIMPLE INTEREST</vt:lpstr>
      <vt:lpstr>MORE TERMS TO KNOW</vt:lpstr>
      <vt:lpstr>The Five C’s of Credit</vt:lpstr>
      <vt:lpstr>TYPICALLY FOUND ON A CREDIT APPLICATION</vt:lpstr>
      <vt:lpstr>CREDIT REPORTS AND AGENCIES</vt:lpstr>
      <vt:lpstr>WHAT’S INCLUDED ON CREDIT REPORT</vt:lpstr>
      <vt:lpstr>HOW LONG IT LASTS</vt:lpstr>
      <vt:lpstr>CREDIT  SCORING</vt:lpstr>
      <vt:lpstr>PowerPoint Presentation</vt:lpstr>
      <vt:lpstr>     SCORE IS IMPORTANT</vt:lpstr>
      <vt:lpstr>CREDIT SCORES</vt:lpstr>
      <vt:lpstr>CREDIT SCORE RANGES</vt:lpstr>
      <vt:lpstr>PowerPoint Presentation</vt:lpstr>
      <vt:lpstr>WHAT’S YOUR SCORE?</vt:lpstr>
      <vt:lpstr>PowerPoint Presentation</vt:lpstr>
      <vt:lpstr>PowerPoint Presentation</vt:lpstr>
      <vt:lpstr>PowerPoint Presentation</vt:lpstr>
      <vt:lpstr>HOW CAN I IMPROVE MY CREDIT?</vt:lpstr>
      <vt:lpstr>PowerPoint Presentation</vt:lpstr>
      <vt:lpstr>BE A SHREWD BORROWER</vt:lpstr>
      <vt:lpstr>KNOW THE LIMIT: THE 20-10 RULE</vt:lpstr>
      <vt:lpstr>CHECK REPORT FOR ERRORS</vt:lpstr>
      <vt:lpstr>PAY BILLS ON TIME</vt:lpstr>
      <vt:lpstr>REDUCE DEBT OWED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 presentation (PPT)</dc:title>
  <dc:creator>setaylor</dc:creator>
  <cp:lastModifiedBy>Sneed, Christopher (Chris)</cp:lastModifiedBy>
  <cp:revision>1336</cp:revision>
  <cp:lastPrinted>2019-05-29T18:15:17Z</cp:lastPrinted>
  <dcterms:created xsi:type="dcterms:W3CDTF">2007-05-08T13:50:37Z</dcterms:created>
  <dcterms:modified xsi:type="dcterms:W3CDTF">2025-11-03T18:50:01Z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0x010100506AA4BAFB4210418CF7C2D7D0D17CFB</vt:lpwstr>
  </property>
  <property fmtid="{D5CDD505-2E9C-101B-9397-08002B2CF9AE}" pid="3" name="Order">
    <vt:lpwstr>300.000000000000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